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70" r:id="rId9"/>
    <p:sldId id="271" r:id="rId10"/>
    <p:sldId id="279" r:id="rId11"/>
    <p:sldId id="273" r:id="rId12"/>
    <p:sldId id="272" r:id="rId13"/>
    <p:sldId id="274" r:id="rId14"/>
    <p:sldId id="277" r:id="rId15"/>
    <p:sldId id="278" r:id="rId16"/>
    <p:sldId id="275" r:id="rId17"/>
    <p:sldId id="276" r:id="rId18"/>
    <p:sldId id="263" r:id="rId19"/>
    <p:sldId id="264" r:id="rId20"/>
    <p:sldId id="266" r:id="rId21"/>
    <p:sldId id="265" r:id="rId22"/>
    <p:sldId id="262" r:id="rId23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3A3AE1-8D80-4E85-9E17-41B48349714B}" type="datetimeFigureOut">
              <a:rPr lang="et-EE" smtClean="0"/>
              <a:t>17.11.2012</a:t>
            </a:fld>
            <a:endParaRPr lang="et-EE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A8170E-D7F1-4F02-8A59-FDBC4A5C85BE}" type="slidenum">
              <a:rPr lang="et-EE" smtClean="0"/>
              <a:t>‹#›</a:t>
            </a:fld>
            <a:endParaRPr lang="et-EE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3A3AE1-8D80-4E85-9E17-41B48349714B}" type="datetimeFigureOut">
              <a:rPr lang="et-EE" smtClean="0"/>
              <a:t>17.11.2012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A8170E-D7F1-4F02-8A59-FDBC4A5C85BE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3A3AE1-8D80-4E85-9E17-41B48349714B}" type="datetimeFigureOut">
              <a:rPr lang="et-EE" smtClean="0"/>
              <a:t>17.11.2012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A8170E-D7F1-4F02-8A59-FDBC4A5C85BE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3A3AE1-8D80-4E85-9E17-41B48349714B}" type="datetimeFigureOut">
              <a:rPr lang="et-EE" smtClean="0"/>
              <a:t>17.11.2012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A8170E-D7F1-4F02-8A59-FDBC4A5C85BE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3A3AE1-8D80-4E85-9E17-41B48349714B}" type="datetimeFigureOut">
              <a:rPr lang="et-EE" smtClean="0"/>
              <a:t>17.11.2012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A8170E-D7F1-4F02-8A59-FDBC4A5C85BE}" type="slidenum">
              <a:rPr lang="et-EE" smtClean="0"/>
              <a:t>‹#›</a:t>
            </a:fld>
            <a:endParaRPr lang="et-EE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3A3AE1-8D80-4E85-9E17-41B48349714B}" type="datetimeFigureOut">
              <a:rPr lang="et-EE" smtClean="0"/>
              <a:t>17.11.2012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A8170E-D7F1-4F02-8A59-FDBC4A5C85BE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3A3AE1-8D80-4E85-9E17-41B48349714B}" type="datetimeFigureOut">
              <a:rPr lang="et-EE" smtClean="0"/>
              <a:t>17.11.2012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A8170E-D7F1-4F02-8A59-FDBC4A5C85BE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3A3AE1-8D80-4E85-9E17-41B48349714B}" type="datetimeFigureOut">
              <a:rPr lang="et-EE" smtClean="0"/>
              <a:t>17.11.2012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A8170E-D7F1-4F02-8A59-FDBC4A5C85BE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3A3AE1-8D80-4E85-9E17-41B48349714B}" type="datetimeFigureOut">
              <a:rPr lang="et-EE" smtClean="0"/>
              <a:t>17.11.2012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A8170E-D7F1-4F02-8A59-FDBC4A5C85BE}" type="slidenum">
              <a:rPr lang="et-EE" smtClean="0"/>
              <a:t>‹#›</a:t>
            </a:fld>
            <a:endParaRPr lang="et-EE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3A3AE1-8D80-4E85-9E17-41B48349714B}" type="datetimeFigureOut">
              <a:rPr lang="et-EE" smtClean="0"/>
              <a:t>17.11.2012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A8170E-D7F1-4F02-8A59-FDBC4A5C85BE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3A3AE1-8D80-4E85-9E17-41B48349714B}" type="datetimeFigureOut">
              <a:rPr lang="et-EE" smtClean="0"/>
              <a:t>17.11.2012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A8170E-D7F1-4F02-8A59-FDBC4A5C85BE}" type="slidenum">
              <a:rPr lang="et-EE" smtClean="0"/>
              <a:t>‹#›</a:t>
            </a:fld>
            <a:endParaRPr lang="et-EE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63A3AE1-8D80-4E85-9E17-41B48349714B}" type="datetimeFigureOut">
              <a:rPr lang="et-EE" smtClean="0"/>
              <a:t>17.11.2012</a:t>
            </a:fld>
            <a:endParaRPr lang="et-E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t-EE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AA8170E-D7F1-4F02-8A59-FDBC4A5C85BE}" type="slidenum">
              <a:rPr lang="et-EE" smtClean="0"/>
              <a:t>‹#›</a:t>
            </a:fld>
            <a:endParaRPr lang="et-EE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umblr.com/tagged/gerd-kanter?before=1344368682" TargetMode="External"/><Relationship Id="rId3" Type="http://schemas.openxmlformats.org/officeDocument/2006/relationships/hyperlink" Target="http://www.wonderquest.com/" TargetMode="External"/><Relationship Id="rId7" Type="http://schemas.openxmlformats.org/officeDocument/2006/relationships/hyperlink" Target="http://www.rabajooks.ee/?op=body&amp;id=377" TargetMode="External"/><Relationship Id="rId12" Type="http://schemas.openxmlformats.org/officeDocument/2006/relationships/hyperlink" Target="http://www.kambja.ee/fotod/mesimumm/2009/lehtede-riisumine/Lehtede-riisumine-008" TargetMode="External"/><Relationship Id="rId2" Type="http://schemas.openxmlformats.org/officeDocument/2006/relationships/hyperlink" Target="http://saturdaybriefing.outrigger.com/guest_experiences/rubbing-petroglyphs-at-outrigger-hotel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uusk.blogspot.com/2011_03_01_archive.html" TargetMode="External"/><Relationship Id="rId11" Type="http://schemas.openxmlformats.org/officeDocument/2006/relationships/hyperlink" Target="http://rohelinemagnet.blogspot.com/2010/04/kepikond-sobib-koigile.html" TargetMode="External"/><Relationship Id="rId5" Type="http://schemas.openxmlformats.org/officeDocument/2006/relationships/hyperlink" Target="http://www.naine24.ee/466102/elustiilimuutused-aitavad-alandada-vere-rasvasisaldust/" TargetMode="External"/><Relationship Id="rId10" Type="http://schemas.openxmlformats.org/officeDocument/2006/relationships/hyperlink" Target="http://arhiiv.sport.err.ee/suusk.php?0587581" TargetMode="External"/><Relationship Id="rId4" Type="http://schemas.openxmlformats.org/officeDocument/2006/relationships/hyperlink" Target="http://dxdfaintingincoils.blogspot.com/2012/03/codes-from-encryption-to-qr.html" TargetMode="External"/><Relationship Id="rId9" Type="http://schemas.openxmlformats.org/officeDocument/2006/relationships/hyperlink" Target="http://y.delfi.ee/norm/86487/4147459_RVA7BJ.jpe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Kehaline aktiivsus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 smtClean="0"/>
              <a:t>Eva Palk</a:t>
            </a:r>
            <a:endParaRPr lang="et-EE" dirty="0"/>
          </a:p>
        </p:txBody>
      </p:sp>
      <p:pic>
        <p:nvPicPr>
          <p:cNvPr id="9218" name="Picture 2" descr="C:\Users\eva.p\Documents\Pildid 2010\Soomaa viies aastaaeg\P41204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852936"/>
            <a:ext cx="5040560" cy="378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24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764704"/>
            <a:ext cx="4296754" cy="2998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 descr="http://f5.pmo.ee/f/2012/04/08/1045314t101hb3b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11" y="4986940"/>
            <a:ext cx="4804048" cy="185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0" descr="data:image/jpeg;base64,/9j/4AAQSkZJRgABAQAAAQABAAD/2wCEAAkGBhQSERUTExQWFRUVGB0aGBgYGCAfIBkcIR8gIBsgIB0eHichHyIjIR0fHy8gIycpLSwsHR8xNTAqNSYrLCkBCQoKDgwOGg8PGiwlHyUqKSksKSkvLCkpKSwpKSwsKikpLCwsLCwsLCwsLCwpKSwpKSkpLCksLCksLCksLCksLP/AABEIAMgAyAMBIgACEQEDEQH/xAAcAAABBQEBAQAAAAAAAAAAAAAGAAMEBQcCAQj/xABDEAACAgAEBAQEAwYDBwMFAQABAgMRAAQSIQUGMUETIlFhBzJxgRSRoSNCUnKx8BWCwSQzYpLR4fEWQ6JEU2PC0gj/xAAaAQACAwEBAAAAAAAAAAAAAAABAgADBAUG/8QALxEAAgICAgECBQMCBwAAAAAAAAECEQMhEjFBBFEFEyJhcTKBwbHxBiMzkaHR4f/aAAwDAQACEQMRAD8Aps4mpQ8Y2VhZBJKnse35eg64oJ9mG0Zu9gLC+oJY31N/fYnEqfMKkZ6Wx3UsaI6WAKuj2O/fpiseO7ahddh6+364hCxktVAdVIq1IY/le/5EYYcIV2JU3uWAO31FEfkftiOreQgGhvsemOMwp8NfTY4gSXFGYvve3UMPbtXoRvibxFloSi6dN766hs2/1xWrKQtE7HqCLB2/Q+4xPmC+CCGs7gpdke4PcH88QhVvGhojY7bHofb/AM4mZbLhgTdaVsA7EgnYe+k3ftWIzw3Y2rqP+mOIMxTLqBIDXsaNen198RkOywIJPXezhlW8v1HT0/v0w7Mo3rYWav0/7euHTw+RIkZk0q+yk15trFVvuMQIwrdh63Zx6ulWsCzXXsPtiXJwmRYvGIHhEDzBh1JKgV1vb+mHk4E58NqP7XoBuduu1em+ClYCDHLv8x+mJkbn9f0GLBeDRNPpSc+HpLGU6SdV9BddBjnifDGSSNEjkt0samvUwokLvsB6HveA+6DT7ICvubu6+2Hw93WJkHCopZI0glYyMSHRlrQRufNW+4IFWNsMcNKvJHp+XWL1VWkbnfoSen1IGC1QB1HCAE0Qxrv1/v0w5HnFFaQPMasE9R1Hf9cOcU4xDCVly+ktIlPGp2iNqf8AnsnY0NjWPV42s8MpjjZRGqnREQACCxMj0ANN6QR1NDtgpAsl5PPMCwFnTdlQfIaBGrah2q8OSzXbWV176inzeoB6H16dDioynG3zSBQhjSJV1yKRZbYKzaio7E7k+2JnDJjr8WXMK8WXkOhP3ipOnUqjsSQKJxIqwPSJAZljMoGqMDZ0IND5SdPUEE1XXFDxrl1I4S0eotrAo+pNV9dv0OCfiE0UTJNM7zxzAbOt6QKIZtI3IF7H6+uIGblmK+JFpGUzDqgLbOaJ3ANUSQWJ++DSZLBbIcLqJ2ZWDKaB6D3H12xHWKpf81fr64K83w52y+oEMr2T/FYsWbFVsd8VGU4NJKCwjJ1UVbt/xf8AnCsI3lCWDjoRuP16Y8xcDl0wp4hYNsPl6V2Fnt9sLFb7GBw5nUSKFH5Q1sV9gTuRhGDSdLEA9VINg32v7fbHJhLGgKPTt/d/TE/h2T8RhEyizYVuhBAJ6k1X1w4pA0+UijfoeuPQDoAG3Tf++mLWLghEhjllCGNQSQC1bjbYi9m6j16Yqs4NJ0LubKr7gGuh9dsM4tEtEhctIF1FG0/xaTpPb5qrE9+FTCLWY/2em9Vjb6r19+nfEWTPZiOAZaWMxqSdLMrAkqdXrRUE+h2xOyvExIxhzLKIKsdvMCDWoDfqdugwKDVi4twPTCkkZ1qUDMxKgAkClC3ZqzeGs1nMq8mXEaeEAQJm09SdIs2aIFG+nXDj5WVlOmeL8MJfIpayrMx0WQt1vZ9jhzL8prC7nMshiVAzBHbUpJpTsLrrfoPfD0mrFacXTPOM5zKJG0MemRtYqal7kEqKN1fl22xa8sfiYhE1oUlASO3PlBtuii9tJ9etemOIJ10eNlhBCsMp8QlR50AHfSSbFDsSTjvKTwofDjzDygtqVWcaQ12i9OhbuCN9um+FToNOivSCWfLTLEdSB6WBWFjckuSwGpSQa36/TFxDJEJII4Yoi0kbCpLrUoUjc2KsG9PXELM/iI5EmklWLxdETRjc9Woki6A33B74fi43HLqhQSMhoRFb1GvMVGsCht7bfbB8gRG40MycsYjEiRwsXYg0LBYkqrHdepFLiBlJRNIxzchkAVQHR9ls2ASBtsTZI/pi0zMiQlpJ3MiSsyMGUEJS7igdzdg6a69MMLzTIGRox5KbZNhR6A0L8tHc9AfriOKH5smwKJUXOxhTOh1sGchVUaqGkCxaigR+Rw2ZImzGqeQEyBJY0j1gLRBVdVd6qvY+oxxw7NTukfiEwwxhrYPoYlaCGiPl+xG2GJs8kgeOJGlkVvmFEumoM3nFVqJPT6jAr3JaR7wbgC5lHDxtDL8/ilSQQW1bLYBIBAvfYk7444tnYCqoZLlUiGQoCn7EMde1UbAB29cSmZ5ZfCnfSyJamNgAupxtv1ZQAu21X1vFPm4osyf9nQB40keWxuwFdCuxbvdDvgrSFW5bJsb5TLaw2qTKzAKu+sO6MC1/Kdr2xXZnj8TLl1MA0xUZCCAZB5vLq02u9nqcThy+0mUiJU6Y4s1If5ttNb31APpQw7lOTGsRPo3g8Zj7gSlVHvuL/l98RPyGSp0KPN3DNGq+GmZVGjGoliCdNH1srYPQ3iPwDgRbMuJBJ4KeIFIJ8rgkJtexs7iv0wWpwUGJXNhtGVCUBQEYDsB07k3eLKDJgdAB12Hub/139cJu7shXLkUo+VVF3QFD0Jrv9CdhhZcMG0xqugb6j+lKO/X0xZTZawFba+3Y/wB+mJnDOF+W33s4ICkzHLryBnJLmwQpOxPso2BwsGUUNent/frj3EoNmJx8t6ChzDqkbsya0cEhgDXY+46HcYYzuVKTa8qZHjTpLRO4A1EkDtZ29sV+fzEvmhc7JKzbdmfqQe43sYJeXJP2TweJ4cTq63V6r0xrtYve/c7+mGf2Io6bZKy/CVWaB2nExzJP+8iryqBe9netga/rip47x8yRyxKoKpIW1KooRXsAaseY36YsH5Sn/EIhmGiFFkEukqEUMVoDu1gXRHXf1x3wrgCxyGNiGMuVkaxupKS2p36rSg1h3LwLWxkZDMZ1I58y0axKrFSnzsSQAuiwNTN5b6DviBNw/LOgOpoj4yxsuoOQLIZr236eUHb1OJMfHdJhWQtJEGRim1O/lPoDu7AkX+WOOIwGJpo1R528Ur5oiE0iyaIOpWs0GB6C/bCv6aQ8Fzi37HfEGTMqmXykaR62dnTpZX5bY7AkKSAMP8R4QsGmXOSyPLKE8SJTWwrZmO+xCkgfriv4ay/jrWDS7lgiayBGxWgTsDWo9DVA/fD/ABnhczjVNoWagBCqsXdK3ewSv2HofTA4g5b0S58zHmGNFY8tCFbMRoNOuySaoUa8q32BFdMV8nN66SsUIh1lw9AE0ygI2qrBUqOnv6nELISLG2hqCSAiRnsgWDXy70Gpv8o9KN1neX8xMscbGJ2y8Y1BSAUWzo9LJFH1utt8BUWOMk6InDM2cxmgcw5/Zxs5pBuqgkXXQ2dV+4xK4vzk3mSKzGY9IcnzFmAOskAWRuv/AIxMyaZebLjKxJU0qtZG5JjIYBrI+c9tq++KWTgUgUsImdUdlsI3m0g3W3SyNxe5wSnsicP4e+ady0oTUbGqyGfc1XRRtuTidBxJIU/Z2Zn28U1SkXsvX5gBZJ33w7wbKqPBU0SmtpFsep8p6UdN9+5GCbLcKyGbhVvB8MNI8cTIdJY9FNV3AsX0AP1wziuwqbWvAGZ7i8jFpV1AsTqN2tWPUdAa6dx7nEXJcabLu0kaKQQRW9AE3W3Q7fbF1w/i4y4fKZlVeNCVKEmgdYZiaNbDoRv098W2WGSbJoreWSRWatTNo6kFluj5RQFYXtkS0wMjLSuzC/MSx7iyd/698GvIHCfDM7UDrijvV1Be29NhVWMc8N4Co0iNkkLgS1pK+S1Fb7WDHv298EXL8yAyoja9BVG2ogqunr3FLt98GWvpJFN/UT8nwcLGqMdWlClja1JBI+9DEldC2Qo1VV+3YX1rrjoTbf6dvr744VMIQZc6jvv7Y7ENWdycPCLfE2KGsQhEgy24vqOv/jFnHHWPFgFj2xIC4hDkxCt+mFhysLEIYZluCrDP4jnxoGdfCkG2rS1sK7HYgjsKPTfHnNULZaSNF8jFS1X0cyMVP5EH23wYcDySRRHKzosgijSYAGiXdiGQUf8AjSgetnD2W4VBxOIZiZCpSR4/2ZqgpobFSfe+u5vAhNPfgfimvYFeXJdARpaeFZVEgYagsdMHZgdtIZwx27d8EmbzEOdfw8uxestMuuOPTpB0lVUbXbL0HY/bGecbYLJNCFdEjdigbqRZABv23uvTD3BeM6c5C8TmNdQLqLoqD5l+mlaxpk05ckUb6HOY+CvBHBrV0dzIdD/M24AP02GLvlP4haBMJ3kYhF8Ot90BB6nv5b9Tfrh/mTiWXz6z5ga9WTZVio/70OfJakWLZTsN6rFnmuTYDknbJxftpYQ8WpyWAtSwXUQA25S667euKnJN7QyiyZwjNxHJxTyNCZhE3nkZPEDHWSbbzdbI3+mKrlRc7D4MWiVIzIhdpNgoJHlDE9CABQBOxwGca4Lm4Ik/ExshktVZiCaFDemJ2FDesWXMHNsuajRljaNYgotWLU9DzkgUrHTSjtbHfBnxrQ8L9i+5T5ZcNOeIwRIjlRGXKKNZY+VSp22uug6YkpwNRnZJMvlo54Y1UeGJgB4vW7a7KlT170cUfCuJz57LxZJ0cqXUeMVdhQYk6/XbyjfavfBBBwp+FZORo/DzDSSptoIAADAn5rLdN8VaC5S2m+z3nXiJZo8rG4EhmTVYNA+UjzUQ3mK2RfQ+uHuGLJlS0mcm1ylQkYDAjTqBJv1LdvQfkLNzVFJIJXyavMzFlk1v5SD5KA6gEAn1rGgcFz6yQQz5jwNRHmaTQGB1EbWNv0xG71RbGFLm+utAlxzLZGbMnLANDK7/AO8BJBezqDDY/wCa9jXbFjmuASiGH8KEU5ZGZZgRc409l3otZ6+4vHXJXDsvOPFMOuWCVvNZ3DWV/eANix074p+F8z5qFmyqwiZEZ1XyszbMSpOjsP4axYpqtFfyZc3H+32GeCc3IY8xNmFieZChjQoupvLprcE7ECz7jELhnEMs08MjqQkiyeMh8wBAatFUabT8v23we5XlrK5ISyhD5ot0amBAOpvmTqfvv+g9xDOZGTNNGEPhtHGgbLooCuWLMxNEDYhTYPVvTC8vIONaQzxyBsy+XfhwX9ggDC9LKWJKBlYjYebberN4sOHQlcyYRvmJ1Xx/DFjLy7rdAj5jZu68wr3r+OcRHDswUyyqFky6gl+pYMfMTQ326EVvsBiRy5wdoZIsyudVGzEV6ZFYsSxDNpAOltxpBJ73ROJyrbF4t6iO5DnaLT4S63dSV1Mh8xB2pULEir73tvV3gtycmpVsaWZQxU7ED+U7jr39cDvEuJRx5MT5JEhfNEMrqoDWGLMHAuwCCGW6N1huLIMmYbiTSLUsJtDq8rsgGmqsrqG3t74dRbSYnJJhVw3PxZhC0Lh1DFSR6j+/viwy7BuhBrY0QaPoaOx9sAPw94oYIxE8ZLPOVLoPKp0ArZO24U1XpiRwDNw8OfMI0plld/EKqCNIo1ZarNncj2wOLboPJIOMrmUkvQ6vpNHSQaPoa6H2xJrAnynw9Mokj6yyyhZDfUbGzX0Pr2GGucefPwwT8OY5D4mmTVewqwB/Nvv2rEcd6CnYZqMeYcXfCwgT53znMUgnhmQiR9SutiyGA0aT0voPfpvjsczTrqgjdhE8hJjX62xG2roLO/bFpwrg6Jn+HqtMXTxWJo0SDpA+hFi8UD8O0tIfl8OUIO5slht60FJwyS8BZqfM/OeUkyuZSLNo7tG4VabckGgCdvuMUHCPhKSyyGdApj6KHJtk2O4Aq2FiztsMBwy6a1VV3/P+96GDCX4mpDCIfw5aaJQhdnGnWvlvTRJA03Vjvi35TUeSK+W6AbJTtAx1WQXVmptO8ZLLZ7G7rBzy9zCsOYaecsIWhKKFJc3qDjrZonUbNdcFqZyCLKZfN5iOHWwjUN4ali7UPLS/xau4FC8UfFfh7JNmJSuZSKEliNKv4g3JA6Beu2xqu2Kfpf6v2L45XGLivJS87cyQZ2SHwWOlBLr8QFQNWkDY/wAp6b+nXF/8MluKcRrSho6DX5lpgTX16LvVDveAPhvL87+IXikrSKatrsfM3b7nrh3NZRFjywkatUbUANx+0cH73/3wso12WRnygsaf/vsgz+IHF8zDmIxltYZYCWVA2y6zvpAI2F1Y29sDv/rrOyJGjRh1tV8sZ1MwG1MCRq2B232xVQ8WOWzUIW/2JXXV3ubdeu/lNdt7xro4w0skkEUgDxkkPoDgHoaXy21E7i69DezxTatIrzcIPjdv/j9gW+H3MSRZRo8zMmXdJX8shKk6qa9G3RtXasR35WTP5uWWWXVE3mTRXn2VS1nsTfTrWK/nXhYWUtmHV5pAKcApYAoUvqKFnvhzgXMbxq2ZVQFijWPTXl1kWR9gtj3OAkm2JbS/IxnuXssc4mXimcKg/aWN9Q32INE0QN+/TBnwHgS8PE8zTFkoFgqm6W7tRd1exF7Xti04XDFPFHmfAjJmUS2yg+age9m7sdP3cBPH+cpBFm8uVXxFaSMOvlOnVttVHy7YMY8vHQZZnVJ99jUHG3lkm/asci86xhaonxT5grMLUA2fpfTFrkuE8LUyqgWZlIJVmvSQQNtrI9x6fbFBy+Emgy6O3hRfiApF0ZJjWkDbogtmJ/iA6nB3w/lLJQzkiNLWwFrfVdkltXn3HQihviZKWkLF32DOeMOf4joRtvBKkqAQSpLGtSnY31oHEnmPJZXK5eJ5mlZoaVSgQMQSWQV8ooj5h98QOLcYly0qTtkFykgsiQeZW1AhgwUDfe6sb/liZkZ/8Xy8gzBC6HVlZU7Uw3Vmr8j3xlxybXKSN01Gk8WlW/f8g/w/hURzkCZSRljmjDp4m7LSknpXcHp098Pc1tmspHlonEbxDV3YqxDDy2dJBC1sfUntiTx3h6cLfK5mKQyNFqiZGACkaWIGxOnqbBu8MwcTMORuRRO+YYTN4ih1DNuWojY6QB830xplOkmZceGWSXCPkKuNuGjy8GWKxBpCUOq9Ok6w6gE2LDA7kENiqzXJurPPnMyUEAXzlJBu2kLsB5gt71XTY4gtxSSfN5fMQxGo8uyyKikrELdVPlHSiCK9vriVxDjjnJTLJ4hsqiHSQvY0TZX931vrivnJ7SLeEIy+W++nfjfaPYucLiSJ41or4epfmA+W97BIu8WHAeCRwy5sPLDMqgFk3LLpJbzRlSoNXuDsR74zpM2FIlk6Chv+gu6skV9sWHCXy7+LJE+cjlaORi9L4bNu5UsDqpqq/X6bu5uXehssIYnxhv7mlco8Xd5ZkckIq2t6dCgHbRpUUAvUHphYqeYOc3/Armcu61I2nS5tgPNqBUkjqAPoe14WKebjoeHpZZlzTS/Je/8Ap9Vz0LeHXhxqBJvZC7ab6V3P264zvmHgLQw5uV61fi4iq+lvKav10kHG5Mm4N9LwN53lNJEzKNRE8ol81kaloDbYjp/8sXR0YXsyjlGJTn4tak2y6aO4OoEGu49cBvGGYTyg9RKwIP8AMdsaDwDLkZ7LSaWKCYAsBtfQgHoQpIuumK7K8pyZ48SaKi4zIA19SAZWbcCgaC/Xp3w7k+gJIFs3njNMhBCgAVZNADcdca5kOdEzOfyy5Yv4ciTF9Vjz0aFH90EVttf2xlnL/AXzTlI0ZpAtqdgoNitROwFatycE/L/DJMnxLKRzlUAjNMHGly2qgGBo21DDRSadglYU/Enj2aSLwEQMJFJkItqWyAAL67arHT9TmmazzN4JcaWy9o1je7LgkV3v743Ti2Ykiy8zlApEb7ggn5SBuAD107Yx9cp4pYkSeLJpq7p1F7m9+gFHpscHHjuEi2LpqUVtFFkXBa2JrUSTe7Xvuep3wWcscWbLOJmIJZ2+c0gsewvp0HqBgUy3DZrdQl+GfOW2C2a3JrvsPp0wXcL5Mzc6FriRAx0hmWzRIJF36V98Ljm4JqXTLvUQx5YxcdS6ft2SeZuWZs9+HniQspiVW8MXpYM1ih0P1PYD1rvnnJGNwmjwkKxHSq0NNBAzVsG1ahW598FvL3Cmy2XSKeSNWDOwDFT5bB6ihsTewwNc38X8DPZd20lSt3flBEjaCR0qrB9jfYYEW3VeDHODjpsA8zzDPGxgE0wjjZlAWRlAAPSlO3rhsTmV9KB3Z73b5mIFk+u+m98Q+LxkTS0pWnbY7kCzQ+w/Prgw+D8YfOU4AYRylNQ2sqB0/M7e+A21sfXR5kkjnlyWVdmSONHkdlIUiRyX1WQRsqp+RxdTfGORs3GsMa+ESgbUPMWbZiD0G7bDHEmSWLiiwo3mKxwvpHaqf5r6qaB9yb2xe5bkXJx5qN42dNBUojKHAb0tiGNdfMO/thJyjH9Tq+gpcuim4yvE/wAdM0MEk3ndQrI3hvGRS7sdBHcD1wO8C5zGUlOqFfDexLF/BubCknpYPXtQ98aFBz3ATS6gfGEOh71HzKuqroDrfSth12wN5r4Vl8wSuYi8PVYsEvV2bUKbPX9706YFeWNGemvDFPxWHiWZhRSsCQsZ5WmK0aIAUC97sjc0LPpi3nhymYzjZdYotBiL+NGRe243HlAABFEb1vWM54vxOTLZ54YmkjiinoaTTFA1G63Ni9/+gxPyXOwXifjLEfCJKaLZm0EFSbY2WrffaycM48lRbGcYybXto0E5bK8Ljkl8SQNsoBK/N2pRdWVNnoKOInMfHBm+Hl0cuuzAmuoKqy1Q3BY9ug98Ocz8u/4hDC6BYyWLlWcKaII33INnfYj74CuJZVspG+RdvKW1suoHc0w3A7bY0YMV75GPJO+wy5OyzZTISSyOCrkyqvXSApBvat6G3avfA3m+Lw5jJy5mWMpMJWSMI21ONQDXewGqyKv74HeA8dnmmiyhmdYpCIaoNpUkgVfXrdXiTluHpHmPDYhyspVVIq6Jt23oCgNvXbGeEJTk+RYp8FcS+4LwrxMhM2ahB1UYC1xlgEIAVwOgIHlPb6YWCDlXjEwlKE643ry6V9gOv5dO2Fi2UIwdPf4ZXyk92acMKh6DHpGK3mLiZy2VnnADGKNnAJoEgbA4qLDjNZXL5aF5GRRHFcvQHTW7Ee/fbfAP8H+Nwu2eUFizTGfzKASh27bavUDaztiByBz7LxOTMZPOFWjkicggBa3UEWDQFGxe4NbnBJLyPFlopnyQWKSSPQSXY2t2wBJIBNVf9MRVdWHwC/w8iKy52GPwwzNqEmnxFCqxUeSxdl7AvasDPPHK88mb80sLtoUXEhVQBe2nsfUYMuS+GyZPMTB2UvKhfynUAoMdAEdSWft6DBYmZhRjLog8QWwdU3IAYkgn+U7j29cD9LqQZyi64ANm4J6KNmXZCp+ZmIZQoIsWepoe1jF7zPk1/CZWRSVbwdGq6OnQGokVdEHb1Nd8CXL3F/HjLkAuxqTrZsg6b9+lm9j7Yt+b+LIYcjCfMIgJHrcmjRUXXazv7Yuyc5fSvYswOM5K9K6InFOSc3oKxoj+LoZqlAKsoO1Gr+YnBZy80eWyUcGYmWGVFIZTIoKk6iDfTowP2xaZXjME4uGdSzk0CVBB8xorqDbau38Axn3OHIOczeYd4WhZH0VcwBAVQPMpHtZ6/XFT5L6ZE5RlF2q/qzr4lcVjkkgVXWQFXJKsGG56WPp0wzwPhsEuRfV5Vgm8Q7VaAR2oY7WQffrgRzXBpct4kLyIzQFdYRrANgVdAn5u2CXg3GJIsssaqSHzAcHQzKEGhWZmGyqCOp60fTBxdtFufeKKXUf52DvNWTaSYzR0A6hiATYcjzbV67begwd8Zkh4bLknihXUEbxGBsv8obzf85rbr0wCcH42WzsSil1TKqyX31AA7C9/bBtz5MuYzEO51tGSit+9UjhlBv5tunfoKPXbOOPmlB2jm3KtkDLz6uMNPICirOkiltvIb0nfYg2p2/64KuLcIzK5lPBRniGnzBdVkVq3FAHb0GM/4rn2bJmI7BXaQV6sOgHYLRpfc40TmppFiVUd4S1HxEjLHSFTvrUK13164yZ8UU1zVluOUpagZ5zhwqTJ5sFwF1sZ1prNFyd/cHY9umNQ4dxF8xmpGTzZaMEawx8znzLpArYBipbvW3S8AmZy0mfcRxHxZo49LGV4wQrNZYhLVCDW1lvXFtxjhMvDOGGLxg0050eXooGpn0nrsvl7DcYjp9jONOmN8X+H2WnimzOT8aecOaUyBg7KQHo0t1ZHX92u2AzLfDvPuSxyxiWMFmZyEAAFndjfTGrcjcPK8OyoCHdA22qvNI5bYEdFHX1q7vHHNWcccPzOpDH/ALOdyG6swWt+uxO3UEdBiq3ZPsQ+VOZo3XKQIx3hXWDfl02unrRZmbVqFUoXrtUniXLGWzoacPplb5Wc+SlOmwBT0aNEnoLOMp5Q4wIc0oF+YFQbPlJB70PocbPwSAnKw6dAAUbsF63JfXc7lRV9vrh3CSuSE5b4gYvIeX4YFzUsviyrIgiVEIXWbrVe7KCNXb5a3usBfF+L5pJJIKDLr1NSghmG+q6utzteNN51yWYlhSOJDK/jRVpAokRtqa6FDV6+gPegAyctzZjPyxJA5AGk7MAGAFkt0H51i6KuNPTFbal9jQMtxKKDhyywLloJJEVyrPp1VvIoZms7A7X6dcLGP88M4zs0bjSIm8MKNwFWgPber6d+2FirQ59UYGeZY5M3C0MMsSLICrq4JJF1sRtv6VeJnHMxJ4uVjRW0vIS7AbAKpIB9LavyPrgG4h8T4Ys4IQxaMOEeQ9iCoYgbnYLp+5OK3Fy0i5Xjalr39yh4FxDJcOzLxmYF2IRpVg8i0w1KCSSwFddPW/Wxa86c0JJlliik1kyxgsoofv7joTvpA+g9aAnneTpJpW8PUxd2ahHYAJJ2A3oA454JwSTLcUy8cmm/HjGhqBI2bdRqA28wH8vriyMEkLkm8j5v/oJ04+vD8w0ksRKxqYxGAAwrTpIDbfujr7EYb4x8XctNBNGkEyO8bqrfs6BZStnSQeh/LFZ8V0vPSKFJIIb1FMAT19/tgJXhkkjLUTbmth1+2LHym+SRUkoabCeLh75bJpIpIWWQrY7lVUk+wN1Xtj3g3Bp8+WCMC8agDW1AAmj6kkVWwPXB5N8M5p8lDAcwFaF3LeWxbdAAK3A2Js+2HuTuTZeHJO+ZYEbafCY3VENe23zA96rGd81k5RZ04+qxL0vyeCvbsq+AcoHhkgnzU8fmBjUoGOh2U77gXQvfb6YL24hELIzIYVq060J0hgxpQ2q9KhQKPfbzYA/izxCCWOIRzI5WZ3dY33GpQLP1Iq6239cBmVmXMUjqAyUQ/ce19we/vuO96ePPvs5bbX4IWekf8RK7nzSOztX/ABHVR+m23asan8Lp3bLyShkB8VY1B2XRHGWAAG37zH87xmnGYQG8o7et+vTv0ofbGk/DfMww5OSLMPGhMpYB3CEho1WxfUbkX64pkvA/asM8lDGH1iHKrJa06RqCdYtfNV+b89sYJzJx45jPTGRvIZn0FrOhNZrSQdh0NDGwZ3mDLRSppkiO6lSs2oKUBCggEDfUT5verrGGcX4BLC1MpLKodypsAE0DY6C9r9SMMscoqwKSboMpcucw8fgqZnlUFNhbsLBL3tQYHUe+nfcnEzP8Kzkx8POhpDGajU6fKCPVBvdDb2w98JOJFlEb6QIMvNIr0SQrSKKodvnIrff0xpo4myMVeagpZSNNUQgc779iK9ew2vEnldrTBGNAXyxyz/h+8gRDOKRW3O251E/LVirPfEL4kZWUvEdvCCsAVFqGJNja9yAO/T6HFZ8YOMv+JyvhuwqEt1IomRgQRfUaK+2KOHPzy5dFjmZtUosFiFUsQpFDoo616X64Wr3RYlfYSwfFl8vFHCuWR1iUJbSMCQBV0BV+oxdyZzM8Ty3h/gnhSbQ3iq6vaXq7029d7r0OAnjfCIVzUOVVrvSZZmIoA9aA6ADzdf6Y1LhOejfL5Z4C8UbogVQQNKgslE9Tpok16fXCyk+kgANmPg5PFcqP4hVbCgBdx9Tv9BhuTnTNQL4UbeGF/dMYsE7m9QvreNMi4qGjvU3yAkHfYtpqxtffb1HXGY8zcYXNHMuuz5R6az80VVewvyuD/wA2FTcVsLpst+SOPzZnNqszlmaKQdKHS+i16el4Om4s3eQstITS0AraRdkg+XWpI9/rWP8AAc+0OZgnUDTGymQah5Y/3zRPa729DjRJOeOGA+WeAt5QAiFiaNqN1I2PQ9sa/VY1yX2RRit/7mb8/ZKLMZstDGRIQDLbbXXoB6VbDvY364WHs5ntbswAGo39u2+PMcaXqJW+PR63B8Ox8F8zs0z4o8XeLLpEh0+KTqeyKVQDSkV5iSPsDjC+HcBlzuaEcSklzvpBOlSaLH23uz6/TH0VxHKxzApmMuZ11WNY6VtY2sfbFDzkYsjw3MDLJHljIAoIBGonqNXUsVBAvpjoRnFul2eYvwd8y8ZbK8NmMLIrJANOla21CPUNrNHAHyUGlzeXYsG8UW1ou2mnWqF7MoAN7DbucBa8xT+BJl/EbwpAFKncUG1Cv4d99vfY4Nvh9FLBBFmvCd0WbRYr5WYL5Qd23NbdMWRXEUtOeptefmCgEBdyO2gAEn72L9hgK4RzEy8Qy6pVeMgO13bAH2NAmr70e2Co5efMT8R28NxDPqJOyHUBpvpdK2/tgA4Mgy8olkBtSGWt6ohr/Tb3xqi58OESpxjfJm/56dVZ7jkupWsOa8rUu59TuT0G3W8M8YzsxXTl1Idpo4x4gtSrDW+oAWAFFE3Yv1sYHT8c8ox/3eaX6BP/AO8FuU4gGkj2ZDIpJEjeYeUkX5mCkD06b98YljS2ixyopeD/AA/XwwcxCk7k/NdgLvQ30nv6d8SYPh1lY50mESKFBtFvSW/dtST09OhOHsnnA7IApshCCJSR5itHcXpKtY2skEbUTiPznyvmM2EWHeHrYfQdQJ3PTYA7V6nDQ5Tl9Wv3JfFdFZ8TuFxPlWmCKJIiKIUAkXRBoCx3r2xneY4HJMiz+NCAwF6norX8VDY96xoua4N+By6x5vMSzCUlQALEdUTbk2a7GvtjKeMRGOeVKqnbyk3QJJG467EbjBkn2h4tdFxyp4WWmYO8WZWYGJ4KOl9iyMGagaZQAQu2rrgt5C4xkGzbJl4ZoXmiePS7B49hrpSTY6HqKxkOczzmUSFjqXTR2201p6elD8sEnJ2fT/FYpQ3hrI7fMfkLqQaI9CTp+2ETa7G1QR8l5kjieakMbNlTHJBqC7UCCqgDcnYigO++CbifxEyiai0MmosTpZX8xI0mgzKKAJr0vbFdn9cI0qhVATWm6G++/wDZOKPPr+JjaLq9Wl9ARv17XuMVxyq9mf5jcqopuc+Lx5+aJ4wY1SLwzqqxTM10Cb+brd3d4rEjVFKqz6W63W/pthZPhEn4lIpFKFjW4rre4P2xM4zyzJASdnQC9Q2oe47YGdtNcTv+gjh4tZFv3+wxw/ld5HUKS5b5FQbk9hudv9MHuS50fhWXhys2Xk8SMHVuo02Sw6huur+uHfhPzhAsQy7aElslXZa1L106iRuN6HcH1xA+JOc/25ro6kjPsbUb+ld8bcMVmkopVo4udqEpV1ZZ8P8AiRHm38ERSK7KdNuCvlBagBVdNtvywAZvOfh+ISvGgZbZJEG4ZSAsg+5v71hZCZ8rOMxCofTfkN9xR6e2I3LUUmYzUr9WCs532vUCN/zr6YTLjcHUhYyTVo54w4uQKGpCRpZdLCv4gdwRiFyvlQ+ZUMLCqz/kNv1rFnznwuXL5hhKzEzRRPuTuzDcX30lSPau+IvJTASynv4JA+7Lf6YXNl5Rt+EXenxVkivdr+pfykXWFianDiIzMzCgCwFb7YWOTHDJq2emy+ujGXGO6NbzXDUkt1YedWAFEjzsCDsD0HboTVjbAH8YWcZOMWSr5kk2KsCM6BXaqO3r0wOZ34n53XJplCqWJVQiHStmhZHbbFFxfm/NZpQs8viKp1BWVaB6XQUdiR98dhRo8nZRiDYUGLNuAFJta69N9xgh5Y5jzOUZSCwgLI8gYWulWB2v5T1FjDf+KhM5HPHqCxuunah4Q22HUbarH1xox4Gss2by7FtGZhDIVW6t1JI6+n+nvgWOkhri6BsvxDNZaQNFmSqGQHsWtqGx2DFd/pgA4tlEy+UUE/tJBa722hjW/oCFPT1HrjTeZuXl4fwYwQ1qZ0BdqVmJa7NbXQoDptgG55yWrLRSKBaRxF/MTpDIF0kdirLVe4w0J8Y67/gWUbZWfDThgmzyswtYlMhHYkUE2/mIONT5f44suczAOm4CqgFgSbB1sB17he/U4zf4fcUiy8WakZqlpQoPpRO3uWr9MXnwolSOCaadlQySgK7mtWlfPRPoWo/XAj7Irlt37Gg/4qJc6sY2GXjeRqA/gOkge1n7nFkZ1RgGLjzIACw6FdRJHYKNjuemM15c5tXK53OS5sUkykR0hNjX8tbbadr9sX0HxUyEr6Sqx22oNJDtqqrsNQNbWcLlxxcq9h1LVs4584wJIIVQECTU51bMulgKIrY+o+2Aj4i8BdIMrnR0niVZPZwPKf8AMgH/ACnBtn+HxZzMxQxyjQsLHUgBHz3Qra+pw18QTGOBtGkgl8GWNLruG9tro1+eLeUXhUV4ZHCUZ2/KMRYk3gxy/wANs6HDRqrt5G0q267BtLbbGiPz9jgYyWWeWVI1Fl2AA+pr/XH07FCmVy5WIPKIwTQJdmqz16sfQX6YofQ/RnnF+P8AgQKXQq5AuN7tSOoP0PfAJNzLOH1qo+mjY4cz3Gps/KZpfJuRQ2rfcAdfqTjyQL2v74xOfF9HpvTfCY58am3X4LDhufedw8hX9nRVOwJ2u+pI9BsMe84ZcvAXVm8m7LfzL617f9cVmVcGRVIHUdf164K+fMosOU8SEgB6QjfcHuo9a7fU46Hps0J4+Els5PxX0T9NlUsb0/4MvyuZZT5CQdq09RvsR3u/T88aB8SnZcyupQNWWgYgdF/cI7dKwCcOzjRyqysVIOxBINdDRGL2fOSSpPqkY6ta251eUb1bWQCR298XYIvtPezlza6Y3HnF3BNFex67fTBRwnl4RLECdEk08Yk3orbWUPuAVP1vA5y7lUl4pEj7xswdh6rp1kbep2xsEvLaz5kSaSWVxJpsfMCK1Vt31bk74rzZpZKvwSMFEzz465m85CoB8se59yxavqAf/lgQ5Wh80rDsAv5m/wD9caL8U+EO2WhzBVHLSvtTFqaitUd/LH6CtsZxwDiSqWDMFDt6GvY6h6ehxjyJ8GkdD0koRzRlLoLMznJBl1QkU9gbbhR/16YWOM84ZVcfJZVR/wAIAo/fCxjzcoul4O76SMMkHPW2wNzbEMy30Yjp6WMNMx7HBF8RuCHKcQnQLSu3iJ/K5J/Q2PtgaRq3x1bZ5ai3zOVkAD6Ao0itNkBexs9L3v3Jxsnw14oZVjar05YKT3LK9H7UBv7nHWQ5KgbJa5zJJUIRAW6eQAaQANw7UL9BgL+FvMMi8QihkkIjKyRhdq6WoJ/m3v1rA8ENe41DribxL0AWQpomugB63ZrYC7xUy8ixSZN4CKLow26Kxsj3IVulntffF3myJJVj/dSpJPr/AO2v9X/yr64mmW/76fnhVoh8opA0Pi6tSFSYyB3foR9FAJ/L1wc81cOMXBckB5SlO4vf9oCT/VbxQc08ShzWfYsDDEZLkrzkEkeKwrqdqv2xonNbxyx5cqNUGbGjxB8qjV+zr+E9NvQE/u4e66AAL8anmycIcLMUZwDILbTsACSbNb1v7e+KjNyu66fARTYOpVo/oaxfnhzZZBBJWtCwbfa7PQ9x3++GqFdMdXH6OE4KT7Mk88lJosuQpVy0OYGZdohMmmNwCVjJvdiu6AmhdVu3THGbn18LzMYOyvDMK6EairV/zKcEnwtzP+0lG3Doy0e/evfodsCPMMp/E52KOlQXDSUFKKw3C9yWUb7Cxjn/AOnzxP3Nk6nxmvY6+FfKf42eUlgqwoDdE+Zm2rcV8p3xvbIIo7Ylgo/M7AAD1JodO+M++BOU0ZbM2tOZVtvVdAIH23/5jg8mlDysL8sFM3vIQSo/yjzfVl9MUWQ+fOflcZ/MF9rckUKFUOn0J69zv3x5lcrqg1WWdFV2obaDtd9RVi+2JnxWmvPuAKAVf1FnFzwHK3Jk9K3ryaiuxJ12G9QRY/8AGKcsbR1vh2eWLJJ34BvSLBwR8VlM+VykZoh3KnrYKo1V/qcDKLeL7K14eT/iBmYfSwP64Ho1eSjqfHUl6dS82ZyFI+3XBLCAIgCRbAk/fFFndpXUf/cb9GOGFem1Xvd4348nypPR5GUeSRqHwc5caSd86wFQgRpfZyu50/8ACu2/8XtjTs5mfCMgXUXKXfU6mbSvQbGyK9AowO/CLLEZN9WreYkb7FSq6T17gVZ9LwVTvbosYB1OpJFUAoJJvofMy+++KPJYVXM/B3zGVaLw9IjUlC9dVQgEKGv7n1usfPfL+TlcvLFovKp451eilRt6m2Br64+qX8ymjsQa+4oYwHhPAjl4c+gn8zZdQdKnoHDHqfRSPbVheSQy2AhmlAB1NQNDzHY19cLHjsartd/fp/1/PCxKTGjklFUmbf8AHfIxtloprqWN9I2+ZG6gnpsRY+pGMb4XlzLJHGvzOyqPqSAP1ONj+PDOYIVXZAxZhdWdgPyu/vjOeTODf7TlZSy0MxHsT1pgW+lAX9LxCs+g0yJBiy67pCqk/lpS/X9569h64xfkbIL/AIqFlHlgMzOP5Bp/r09T9cbvw1SV1ts0p1EdxdaR9lofW8ZRyekbcbzDllVS0h321EuCF3PqAftXfEClZqfDckVS3ADsdT+xNeX6KAF+2HM0l6Y7PnO/sorV+ey/5sSqxCTNL5pSdq8v8i2f1Nn8sQB81cw8ODZyaOIG2zbxoD/Me31YV7Y+j8ny7DHGkegMI1Crq8wGkVsDsOnYY+fVkk/HrmJkER8czXq1KxD6itAnehXUdsfQeX5hgkgOYikV4x3B7j909PNdCsFkqmY/zmA2cnI2Bc/psf6HEzL8n6uGHNKCXDlqv/2x5Tt9Rq+l4puJL5glksNif4iTZr7kgeuNf5eyOjKpA3RLV77+Y6h/pjqZMzx4oe/8GX5alkkl0ZpyM+nNo38LA/amv9BifzlyXFFlJp0XTKshZx/EDR0j006r2G5DE4Z5fh8HiAjYfLmPDF9yLo7dgK+5GNMbhEckjeKokoqwDDy3VXp6XtVm8Yc6/wAyU/fZpjJOEY+wDfDXMJHFJJEZDr0qsRU2SB5fNVHckFtrGDXNSDL5VnfZVouT7sNTH879hQ7YnwqpIKgaE+WhtZ6kfQGvucU/xAY/4dmD6KL9xqGM760WQipSSML5xzozPEpz1RWIsHqqL2PvWDT4VjxlhkP/ANOHir1Fh0/IMwwG5HlFtCzzTJl43+UGy7C6NIBt3FnbBj8N+ZINRyyp4RUOUs34p0mzZ/erqPyxG10XQx5I/UlrqwQhUEgE0C2/sDiTw/hrRZ6WEsWETELe9KzatvqKxDiGL/IzmSSSYjzMSfsu39Bh/h0bm37HU/xFJqEEZ3MLlbv5m/qcNINRAHUmh9T0w9lhbE+tnF58PeD+PxLLxkDTrDsCP3U8x/pX3w0uzgo1nlfhMsLNEYrUhGbU1LdFSQoG9aep9OmCnKwyGRy2kAAKAo2o0T1+w29MWFftbrqn9Gv/AFw/pxWEgyuyL5F1EDZR7dB1HpjPE+H4eUgvISwtv/x9whYGvXoTjTJ1QUzdth732roTtj2GKgb+Ym2+vp9un2wripBTo+UuYuFvlszLA9ao3K7d+4P5EYWDb448K8PiCzVtPGD9WXyt+gX88LDACL445JnTLFdUh8SSwB0BCV0HTat8CXIXAyeKwo6Mqx25FdlXv7E0D9cLCwfA0Vdm85ji9XpV3IBPlF9N7vpjPsn8N3mnlklbQC96BuQCAwBI70auxhYWIKGuZ4WtKjSSsTsLc9B1JrrQ/PbD/EIk8F49OlXRkOmgQCK29ax5hYD6IZnlfhw/jVEjGOh5pFKi+/Xex9O+CDmDgpyuXDRkRoD5owQfE7DVsANJN9z0wsLFmBKeRX7iZNRbAjLcSSPMQySk6FdSdr2Xev6DGz8K4pDNEskJtGsjaqJ62D3vCwsX+rd5aEw9GVcz5tv8TsCtMqke9sDf32xrUbkTNqI8y+UDsFJ/M+btjzCw/qVUIfgGL9UiUgAFAUPTAn8SeaPwsCopqSYkKSAQAtE9e+4rCwsc6XR0PSU88E1qzD+NcTYAszFnbuTZPqd/73xAynFSte3cbEYWFirHBOFs6/xH1mXFn+h0lWvBaSZkCF3B207f6YscjxNY8jrUixHQ9mPl/wC+PMLGv0T48qMXxvI8ksd+yKbh/L87ReKIyI2YoHalGqrPU9hjQ/gry3IJpM3ItKFMaH+JjWqvYAV/mwsLCN2cs06fKyvNFJHNojXUJEKA+JekrTH5aI672Diwll0iz/Z7DCwsQJ0Vx6BhYWIQx3//AEBMScpGF6a31e50rVfa/e8LCwsFAP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t-EE"/>
          </a:p>
        </p:txBody>
      </p:sp>
      <p:pic>
        <p:nvPicPr>
          <p:cNvPr id="11276" name="Picture 12" descr="http://esindus.files.wordpress.com/2010/04/korvpa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7638"/>
            <a:ext cx="3364229" cy="464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http://sport.etv.ee/failid/2234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61491"/>
            <a:ext cx="4302646" cy="287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9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Kehaline aktiivsus ja tervis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>
                <a:solidFill>
                  <a:srgbClr val="FF0000"/>
                </a:solidFill>
              </a:rPr>
              <a:t>Füüsiline tervis</a:t>
            </a:r>
          </a:p>
          <a:p>
            <a:r>
              <a:rPr lang="et-EE" dirty="0" smtClean="0"/>
              <a:t>Hoiab </a:t>
            </a:r>
            <a:r>
              <a:rPr lang="et-EE" dirty="0"/>
              <a:t>kehakaalu normis</a:t>
            </a:r>
          </a:p>
          <a:p>
            <a:r>
              <a:rPr lang="et-EE" dirty="0"/>
              <a:t>Südame- ja veresoonkonnahaiguste riski vähenemine, ennetamine</a:t>
            </a:r>
          </a:p>
          <a:p>
            <a:r>
              <a:rPr lang="et-EE" dirty="0"/>
              <a:t>Diabeedi ja vähkkasvajate ennetamine</a:t>
            </a:r>
          </a:p>
          <a:p>
            <a:r>
              <a:rPr lang="et-EE" dirty="0"/>
              <a:t>D</a:t>
            </a:r>
            <a:r>
              <a:rPr lang="et-EE" dirty="0" smtClean="0"/>
              <a:t>epressiooni </a:t>
            </a:r>
            <a:r>
              <a:rPr lang="et-EE" dirty="0"/>
              <a:t>ennetamine</a:t>
            </a:r>
          </a:p>
          <a:p>
            <a:r>
              <a:rPr lang="et-EE" dirty="0"/>
              <a:t>Kujundab kehakuju ja rühti</a:t>
            </a:r>
          </a:p>
          <a:p>
            <a:r>
              <a:rPr lang="et-EE" dirty="0"/>
              <a:t>Annab </a:t>
            </a:r>
            <a:r>
              <a:rPr lang="et-EE" dirty="0" smtClean="0"/>
              <a:t>uusi </a:t>
            </a:r>
            <a:r>
              <a:rPr lang="et-EE" dirty="0"/>
              <a:t>kehalisi oskusi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73995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Kehaline aktiivsus ja tervis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t-EE" b="1" dirty="0" smtClean="0">
                <a:solidFill>
                  <a:srgbClr val="FF0000"/>
                </a:solidFill>
              </a:rPr>
              <a:t>Vaimne tervis</a:t>
            </a:r>
          </a:p>
          <a:p>
            <a:r>
              <a:rPr lang="et-EE" dirty="0" smtClean="0"/>
              <a:t>Hea meeleolu ja energia</a:t>
            </a:r>
          </a:p>
          <a:p>
            <a:r>
              <a:rPr lang="et-EE" dirty="0" smtClean="0"/>
              <a:t>Võimalus eneseteostuseks</a:t>
            </a:r>
          </a:p>
          <a:p>
            <a:r>
              <a:rPr lang="et-EE" dirty="0"/>
              <a:t>T</a:t>
            </a:r>
            <a:r>
              <a:rPr lang="et-EE" dirty="0" smtClean="0"/>
              <a:t>õuseb enesehinnang</a:t>
            </a:r>
          </a:p>
          <a:p>
            <a:r>
              <a:rPr lang="et-EE" dirty="0" smtClean="0"/>
              <a:t>Aitab toime tulla stressiga</a:t>
            </a:r>
          </a:p>
          <a:p>
            <a:r>
              <a:rPr lang="et-EE" dirty="0" smtClean="0"/>
              <a:t>Õppimisvõime suureneb, paraneb mälu</a:t>
            </a:r>
          </a:p>
          <a:p>
            <a:r>
              <a:rPr lang="et-EE" dirty="0" smtClean="0"/>
              <a:t>Õpetab eesmärke püstitama ja neid saavutama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74076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Kehaline aktiivsus ja tervis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293568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et-EE" b="1" dirty="0" smtClean="0">
                <a:solidFill>
                  <a:srgbClr val="FF0000"/>
                </a:solidFill>
              </a:rPr>
              <a:t>Sotsiaalne tervis</a:t>
            </a:r>
          </a:p>
          <a:p>
            <a:r>
              <a:rPr lang="et-EE" dirty="0" smtClean="0"/>
              <a:t>Leiad sõpru</a:t>
            </a:r>
          </a:p>
          <a:p>
            <a:r>
              <a:rPr lang="et-EE" dirty="0" smtClean="0"/>
              <a:t>Hea seltskonnaga vaba aja veetmine, meelelehutus</a:t>
            </a:r>
          </a:p>
          <a:p>
            <a:r>
              <a:rPr lang="et-EE" dirty="0" smtClean="0"/>
              <a:t>Oskus teha koostööd, vastutusvõime</a:t>
            </a:r>
          </a:p>
          <a:p>
            <a:r>
              <a:rPr lang="et-EE" dirty="0" smtClean="0"/>
              <a:t>Kogeda kaaslastega põnevust ja rõõmu</a:t>
            </a:r>
          </a:p>
          <a:p>
            <a:r>
              <a:rPr lang="et-EE" dirty="0" smtClean="0"/>
              <a:t>Saada tunnustust, toetust, abi</a:t>
            </a:r>
          </a:p>
          <a:p>
            <a:r>
              <a:rPr lang="et-EE" dirty="0" smtClean="0"/>
              <a:t>Avab uksi ja võimalusi valikute tegemiseks</a:t>
            </a:r>
          </a:p>
          <a:p>
            <a:r>
              <a:rPr lang="et-EE" dirty="0" smtClean="0"/>
              <a:t>Õpid ennast läbi suhtlemise paremini tundma</a:t>
            </a:r>
          </a:p>
          <a:p>
            <a:endParaRPr lang="et-EE" dirty="0" smtClean="0"/>
          </a:p>
          <a:p>
            <a:pPr marL="82296" indent="0">
              <a:buNone/>
            </a:pPr>
            <a:endParaRPr lang="et-E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29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Kehalise aktiivsuse komponendid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293568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et-EE" dirty="0" smtClean="0">
                <a:solidFill>
                  <a:srgbClr val="FF0000"/>
                </a:solidFill>
              </a:rPr>
              <a:t>Aeroobsed harjutused</a:t>
            </a:r>
            <a:r>
              <a:rPr lang="et-EE" dirty="0" smtClean="0"/>
              <a:t>, </a:t>
            </a:r>
            <a:r>
              <a:rPr lang="et-EE" sz="2600" dirty="0" smtClean="0"/>
              <a:t>näiteks sörkjooks, rattaga sõitmine, ujumine, suusatamine, jm. Too veel näiteid?</a:t>
            </a:r>
          </a:p>
          <a:p>
            <a:r>
              <a:rPr lang="et-EE" dirty="0" smtClean="0"/>
              <a:t>Südametegevus kiireneb, kaasneb higistamine, hingeldamine- </a:t>
            </a:r>
            <a:r>
              <a:rPr lang="et-EE" dirty="0" smtClean="0">
                <a:solidFill>
                  <a:srgbClr val="FF0000"/>
                </a:solidFill>
              </a:rPr>
              <a:t>keha varustatus hapnikuga suureneb</a:t>
            </a:r>
          </a:p>
          <a:p>
            <a:r>
              <a:rPr lang="et-EE" dirty="0" smtClean="0"/>
              <a:t>Mõõduka intensiivsusega tegevused</a:t>
            </a:r>
          </a:p>
          <a:p>
            <a:r>
              <a:rPr lang="et-EE" dirty="0" smtClean="0"/>
              <a:t>Suure intensiivsusega tegevused</a:t>
            </a:r>
          </a:p>
          <a:p>
            <a:r>
              <a:rPr lang="et-EE" dirty="0" smtClean="0"/>
              <a:t>Suure koormusega või  treenimatusega  ei saa keha piisavalt hapnikku ja lihased töötavad </a:t>
            </a:r>
            <a:r>
              <a:rPr lang="et-EE" dirty="0" smtClean="0">
                <a:solidFill>
                  <a:srgbClr val="FF0000"/>
                </a:solidFill>
              </a:rPr>
              <a:t>anaeroobselt. </a:t>
            </a:r>
          </a:p>
          <a:p>
            <a:r>
              <a:rPr lang="et-EE" dirty="0" smtClean="0"/>
              <a:t>Võivad esineda lihaste valulikkus ja krambid</a:t>
            </a:r>
          </a:p>
          <a:p>
            <a:pPr marL="82296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67697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Soovitused kehaliseks aktiivsuseks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t-EE" b="1" dirty="0" smtClean="0"/>
              <a:t>Iga päev </a:t>
            </a:r>
            <a:r>
              <a:rPr lang="et-EE" dirty="0" smtClean="0"/>
              <a:t>vähemalt </a:t>
            </a:r>
            <a:r>
              <a:rPr lang="et-EE" b="1" dirty="0" smtClean="0"/>
              <a:t>üks tund </a:t>
            </a:r>
            <a:r>
              <a:rPr lang="et-EE" dirty="0" smtClean="0"/>
              <a:t>mõõduka intensiivsusega aeroobseid tegevusi</a:t>
            </a:r>
          </a:p>
          <a:p>
            <a:r>
              <a:rPr lang="et-EE" b="1" dirty="0" smtClean="0"/>
              <a:t>Kolmel korral nädalas </a:t>
            </a:r>
            <a:r>
              <a:rPr lang="et-EE" dirty="0" smtClean="0"/>
              <a:t>jõudu ja painduvust arendavad harjutused</a:t>
            </a:r>
          </a:p>
          <a:p>
            <a:r>
              <a:rPr lang="et-EE" b="1" dirty="0" smtClean="0"/>
              <a:t>Kolmel korral nädalas </a:t>
            </a:r>
            <a:r>
              <a:rPr lang="et-EE" dirty="0" smtClean="0"/>
              <a:t>vähemalt </a:t>
            </a:r>
            <a:r>
              <a:rPr lang="et-EE" b="1" dirty="0" smtClean="0"/>
              <a:t>poole tunni</a:t>
            </a:r>
            <a:r>
              <a:rPr lang="et-EE" dirty="0" smtClean="0"/>
              <a:t> jooksul suure intensiivsusega kehalisi tegevusi</a:t>
            </a:r>
          </a:p>
          <a:p>
            <a:endParaRPr lang="et-EE" dirty="0"/>
          </a:p>
          <a:p>
            <a:r>
              <a:rPr lang="et-EE" dirty="0" smtClean="0"/>
              <a:t>Maailma Terviseorganisatsiooni </a:t>
            </a:r>
            <a:r>
              <a:rPr lang="et-EE" sz="2400" dirty="0" smtClean="0"/>
              <a:t>(WHO) </a:t>
            </a:r>
            <a:r>
              <a:rPr lang="et-EE" dirty="0" smtClean="0"/>
              <a:t>soovitused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6261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Kehaline aktiivsus ja tervis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221560"/>
          </a:xfrm>
        </p:spPr>
        <p:txBody>
          <a:bodyPr>
            <a:normAutofit lnSpcReduction="10000"/>
          </a:bodyPr>
          <a:lstStyle/>
          <a:p>
            <a:r>
              <a:rPr lang="et-EE" b="1" dirty="0" smtClean="0"/>
              <a:t>Ülesanne: Milline on sinu kehaline aktiivsus ühes nädalas?</a:t>
            </a:r>
          </a:p>
          <a:p>
            <a:endParaRPr lang="et-EE" b="1" dirty="0" smtClean="0"/>
          </a:p>
          <a:p>
            <a:r>
              <a:rPr lang="et-EE" dirty="0" smtClean="0"/>
              <a:t>Milliseid kehalise aktiivsuse tervisemõjusid pead kõige olulisemaks?</a:t>
            </a:r>
          </a:p>
          <a:p>
            <a:r>
              <a:rPr lang="et-EE" dirty="0" smtClean="0"/>
              <a:t>Kuidas kehaline aktiivsus parandab sinu elukvaliteeti?</a:t>
            </a:r>
          </a:p>
          <a:p>
            <a:r>
              <a:rPr lang="et-EE" dirty="0" smtClean="0"/>
              <a:t>Milliseid kehalisi võimeid sa sooviksid enda juures edaspidi rohkem arendada? Milline spordiala seda toetaks?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7984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Kuidas valida?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See tegevus peab sulle meeldima!</a:t>
            </a:r>
          </a:p>
          <a:p>
            <a:r>
              <a:rPr lang="et-EE" dirty="0" smtClean="0"/>
              <a:t>Mõtle, mis on sinu eesmärk?</a:t>
            </a:r>
          </a:p>
          <a:p>
            <a:r>
              <a:rPr lang="et-EE" dirty="0" smtClean="0"/>
              <a:t>Liikumine on ALATI parem kui mitteliikumine!</a:t>
            </a:r>
          </a:p>
          <a:p>
            <a:endParaRPr lang="et-E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861048"/>
            <a:ext cx="3999796" cy="2714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1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Tippsport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221560"/>
          </a:xfrm>
        </p:spPr>
        <p:txBody>
          <a:bodyPr>
            <a:normAutofit fontScale="92500" lnSpcReduction="20000"/>
          </a:bodyPr>
          <a:lstStyle/>
          <a:p>
            <a:r>
              <a:rPr lang="et-EE" dirty="0" smtClean="0"/>
              <a:t>Kas sina tahaksid ise olla kuulus sportlane?</a:t>
            </a:r>
          </a:p>
          <a:p>
            <a:endParaRPr lang="et-EE" dirty="0" smtClean="0"/>
          </a:p>
          <a:p>
            <a:endParaRPr lang="et-EE" dirty="0"/>
          </a:p>
          <a:p>
            <a:endParaRPr lang="et-EE" dirty="0" smtClean="0"/>
          </a:p>
          <a:p>
            <a:endParaRPr lang="et-EE" dirty="0"/>
          </a:p>
          <a:p>
            <a:endParaRPr lang="et-EE" dirty="0"/>
          </a:p>
          <a:p>
            <a:endParaRPr lang="et-EE" dirty="0" smtClean="0"/>
          </a:p>
          <a:p>
            <a:endParaRPr lang="et-EE" dirty="0"/>
          </a:p>
          <a:p>
            <a:endParaRPr lang="et-EE" dirty="0" smtClean="0"/>
          </a:p>
          <a:p>
            <a:endParaRPr lang="et-EE" dirty="0"/>
          </a:p>
          <a:p>
            <a:r>
              <a:rPr lang="et-EE" dirty="0" smtClean="0"/>
              <a:t>Millised probleemid kaasnevad tippspordiga?</a:t>
            </a:r>
            <a:endParaRPr lang="et-E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085820"/>
            <a:ext cx="5472608" cy="3685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507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Probleemid tippspordis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49552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et-EE" b="1" dirty="0" smtClean="0">
                <a:solidFill>
                  <a:srgbClr val="FF0000"/>
                </a:solidFill>
              </a:rPr>
              <a:t>Terviseriskid: </a:t>
            </a:r>
          </a:p>
          <a:p>
            <a:r>
              <a:rPr lang="et-EE" dirty="0" smtClean="0"/>
              <a:t>Füüsiline ülekoormus</a:t>
            </a:r>
          </a:p>
          <a:p>
            <a:r>
              <a:rPr lang="et-EE" dirty="0" smtClean="0"/>
              <a:t>Vigastused- ka invaliidsus, kroonilised hädad</a:t>
            </a:r>
          </a:p>
          <a:p>
            <a:r>
              <a:rPr lang="et-EE" dirty="0" smtClean="0"/>
              <a:t>Suur vaimne pinge: </a:t>
            </a:r>
          </a:p>
          <a:p>
            <a:r>
              <a:rPr lang="et-EE" dirty="0"/>
              <a:t>E</a:t>
            </a:r>
            <a:r>
              <a:rPr lang="et-EE" dirty="0" smtClean="0"/>
              <a:t>emalolek kodust perest ja sõpradest</a:t>
            </a:r>
          </a:p>
          <a:p>
            <a:r>
              <a:rPr lang="et-EE" dirty="0" smtClean="0"/>
              <a:t>Lepingud sponsoritega</a:t>
            </a:r>
          </a:p>
          <a:p>
            <a:r>
              <a:rPr lang="et-EE" dirty="0" smtClean="0"/>
              <a:t>Kaotus ja läbikukkumishirm</a:t>
            </a:r>
          </a:p>
          <a:p>
            <a:r>
              <a:rPr lang="et-EE" dirty="0" smtClean="0"/>
              <a:t>Pidev avalikkuse ja meedia tähelepanu ning  kriitika</a:t>
            </a:r>
          </a:p>
          <a:p>
            <a:r>
              <a:rPr lang="et-EE" dirty="0" smtClean="0"/>
              <a:t>Vastuseis dopingu pakkujatele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18009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Inimene on liikuv loom!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76872"/>
            <a:ext cx="3764213" cy="2591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733" y="2276872"/>
            <a:ext cx="339090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38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Mida </a:t>
            </a:r>
            <a:r>
              <a:rPr lang="et-EE" dirty="0" smtClean="0"/>
              <a:t>sportlane tunneb ja mõtleb</a:t>
            </a:r>
            <a:r>
              <a:rPr lang="et-EE" dirty="0" smtClean="0"/>
              <a:t>?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568117"/>
            <a:ext cx="4928416" cy="3289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79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Kuidas suhtuda dopingusse?</a:t>
            </a:r>
            <a:endParaRPr lang="et-E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844824"/>
            <a:ext cx="3583101" cy="3206875"/>
          </a:xfrm>
        </p:spPr>
      </p:pic>
    </p:spTree>
    <p:extLst>
      <p:ext uri="{BB962C8B-B14F-4D97-AF65-F5344CB8AC3E}">
        <p14:creationId xmlns:p14="http://schemas.microsoft.com/office/powerpoint/2010/main" val="426138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1484784"/>
            <a:ext cx="7498080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t-EE" sz="900" dirty="0">
                <a:hlinkClick r:id="rId2"/>
              </a:rPr>
              <a:t>http://www.healthylifestyleplus.com/lifestyle-2/make-healthy-lifestyle-choice-with-fitness/</a:t>
            </a:r>
            <a:endParaRPr lang="et-EE" sz="900" dirty="0" smtClean="0">
              <a:hlinkClick r:id="rId2"/>
            </a:endParaRPr>
          </a:p>
          <a:p>
            <a:r>
              <a:rPr lang="et-EE" sz="900" dirty="0">
                <a:hlinkClick r:id="rId2"/>
              </a:rPr>
              <a:t>http://www.jarva.ee/index.php?article_id=1462&amp;page=540&amp;action=article&amp;</a:t>
            </a:r>
          </a:p>
          <a:p>
            <a:r>
              <a:rPr lang="et-EE" sz="900" dirty="0" smtClean="0">
                <a:hlinkClick r:id="rId2"/>
              </a:rPr>
              <a:t>http</a:t>
            </a:r>
            <a:r>
              <a:rPr lang="et-EE" sz="900" dirty="0">
                <a:hlinkClick r:id="rId2"/>
              </a:rPr>
              <a:t>://saturdaybriefing.outrigger.com/guest_experiences/rubbing-petroglyphs-at-outrigger-hotels</a:t>
            </a:r>
            <a:r>
              <a:rPr lang="et-EE" sz="900" dirty="0" smtClean="0">
                <a:hlinkClick r:id="rId2"/>
              </a:rPr>
              <a:t>/</a:t>
            </a:r>
            <a:endParaRPr lang="et-EE" sz="900" dirty="0" smtClean="0"/>
          </a:p>
          <a:p>
            <a:r>
              <a:rPr lang="et-EE" sz="900" dirty="0" smtClean="0">
                <a:hlinkClick r:id="rId3"/>
              </a:rPr>
              <a:t>http</a:t>
            </a:r>
            <a:r>
              <a:rPr lang="et-EE" sz="900" dirty="0">
                <a:hlinkClick r:id="rId3"/>
              </a:rPr>
              <a:t>://www.wonderquest.com</a:t>
            </a:r>
            <a:r>
              <a:rPr lang="et-EE" sz="900" dirty="0" smtClean="0">
                <a:hlinkClick r:id="rId3"/>
              </a:rPr>
              <a:t>/</a:t>
            </a:r>
            <a:endParaRPr lang="et-EE" sz="900" dirty="0" smtClean="0"/>
          </a:p>
          <a:p>
            <a:r>
              <a:rPr lang="et-EE" sz="900" dirty="0" smtClean="0">
                <a:hlinkClick r:id="rId4"/>
              </a:rPr>
              <a:t>http</a:t>
            </a:r>
            <a:r>
              <a:rPr lang="et-EE" sz="900" dirty="0">
                <a:hlinkClick r:id="rId4"/>
              </a:rPr>
              <a:t>://</a:t>
            </a:r>
            <a:r>
              <a:rPr lang="et-EE" sz="900" dirty="0" smtClean="0">
                <a:hlinkClick r:id="rId4"/>
              </a:rPr>
              <a:t>dxdfaintingincoils.blogspot.com/2012/03/codes-from-encryption-to-qr.html</a:t>
            </a:r>
            <a:endParaRPr lang="et-EE" sz="900" dirty="0" smtClean="0"/>
          </a:p>
          <a:p>
            <a:r>
              <a:rPr lang="et-EE" sz="900" dirty="0" smtClean="0">
                <a:hlinkClick r:id="rId5"/>
              </a:rPr>
              <a:t>http</a:t>
            </a:r>
            <a:r>
              <a:rPr lang="et-EE" sz="900" dirty="0">
                <a:hlinkClick r:id="rId5"/>
              </a:rPr>
              <a:t>://www.naine24.ee/466102/elustiilimuutused-aitavad-alandada-vere-rasvasisaldust</a:t>
            </a:r>
            <a:r>
              <a:rPr lang="et-EE" sz="900" dirty="0" smtClean="0">
                <a:hlinkClick r:id="rId5"/>
              </a:rPr>
              <a:t>/</a:t>
            </a:r>
            <a:endParaRPr lang="et-EE" sz="900" dirty="0" smtClean="0"/>
          </a:p>
          <a:p>
            <a:r>
              <a:rPr lang="et-EE" sz="900" dirty="0">
                <a:hlinkClick r:id="rId6"/>
              </a:rPr>
              <a:t>http://</a:t>
            </a:r>
            <a:r>
              <a:rPr lang="et-EE" sz="900" dirty="0" smtClean="0">
                <a:hlinkClick r:id="rId6"/>
              </a:rPr>
              <a:t>suusk.blogspot.com/2011_03_01_archive.html</a:t>
            </a:r>
            <a:endParaRPr lang="et-EE" sz="900" dirty="0" smtClean="0"/>
          </a:p>
          <a:p>
            <a:r>
              <a:rPr lang="et-EE" sz="900" dirty="0">
                <a:hlinkClick r:id="rId7"/>
              </a:rPr>
              <a:t>http://www.rabajooks.ee/?</a:t>
            </a:r>
            <a:r>
              <a:rPr lang="et-EE" sz="900" dirty="0" smtClean="0">
                <a:hlinkClick r:id="rId7"/>
              </a:rPr>
              <a:t>op=body&amp;id=377</a:t>
            </a:r>
            <a:endParaRPr lang="et-EE" sz="900" dirty="0" smtClean="0"/>
          </a:p>
          <a:p>
            <a:r>
              <a:rPr lang="et-EE" sz="900" dirty="0" smtClean="0">
                <a:hlinkClick r:id="rId8"/>
              </a:rPr>
              <a:t>http</a:t>
            </a:r>
            <a:r>
              <a:rPr lang="et-EE" sz="900" dirty="0">
                <a:hlinkClick r:id="rId8"/>
              </a:rPr>
              <a:t>://</a:t>
            </a:r>
            <a:r>
              <a:rPr lang="et-EE" sz="900" dirty="0" smtClean="0">
                <a:hlinkClick r:id="rId8"/>
              </a:rPr>
              <a:t>www.tumblr.com/tagged/gerd-kanter?before=1344368682</a:t>
            </a:r>
            <a:endParaRPr lang="et-EE" sz="900" dirty="0" smtClean="0"/>
          </a:p>
          <a:p>
            <a:r>
              <a:rPr lang="et-EE" sz="900" dirty="0" smtClean="0">
                <a:hlinkClick r:id="rId9"/>
              </a:rPr>
              <a:t>http</a:t>
            </a:r>
            <a:r>
              <a:rPr lang="et-EE" sz="900" dirty="0">
                <a:hlinkClick r:id="rId9"/>
              </a:rPr>
              <a:t>://</a:t>
            </a:r>
            <a:r>
              <a:rPr lang="et-EE" sz="900" dirty="0" smtClean="0">
                <a:hlinkClick r:id="rId9"/>
              </a:rPr>
              <a:t>y.delfi.ee/norm/86487/4147459_RVA7BJ.jpeg</a:t>
            </a:r>
            <a:endParaRPr lang="et-EE" sz="900" dirty="0" smtClean="0"/>
          </a:p>
          <a:p>
            <a:r>
              <a:rPr lang="et-EE" sz="900" dirty="0">
                <a:hlinkClick r:id="rId10"/>
              </a:rPr>
              <a:t>http://</a:t>
            </a:r>
            <a:r>
              <a:rPr lang="et-EE" sz="900" dirty="0" smtClean="0">
                <a:hlinkClick r:id="rId10"/>
              </a:rPr>
              <a:t>arhiiv.sport.err.ee/suusk.php?0587581</a:t>
            </a:r>
            <a:endParaRPr lang="et-EE" sz="900" dirty="0" smtClean="0"/>
          </a:p>
          <a:p>
            <a:r>
              <a:rPr lang="et-EE" sz="900" dirty="0">
                <a:hlinkClick r:id="rId11"/>
              </a:rPr>
              <a:t>http://</a:t>
            </a:r>
            <a:r>
              <a:rPr lang="et-EE" sz="900" dirty="0" smtClean="0">
                <a:hlinkClick r:id="rId11"/>
              </a:rPr>
              <a:t>rohelinemagnet.blogspot.com/2010/04/kepikond-sobib-koigile.html</a:t>
            </a:r>
            <a:endParaRPr lang="et-EE" sz="900" dirty="0" smtClean="0"/>
          </a:p>
          <a:p>
            <a:r>
              <a:rPr lang="et-EE" sz="900" dirty="0">
                <a:hlinkClick r:id="rId12"/>
              </a:rPr>
              <a:t>http://</a:t>
            </a:r>
            <a:r>
              <a:rPr lang="et-EE" sz="900" dirty="0" smtClean="0">
                <a:hlinkClick r:id="rId12"/>
              </a:rPr>
              <a:t>www.kambja.ee/fotod/mesimumm/2009/lehtede-riisumine/Lehtede-riisumine-008</a:t>
            </a:r>
            <a:endParaRPr lang="et-EE" sz="900" dirty="0" smtClean="0"/>
          </a:p>
          <a:p>
            <a:endParaRPr lang="et-EE" sz="900" dirty="0"/>
          </a:p>
          <a:p>
            <a:endParaRPr lang="et-EE" sz="900" dirty="0" smtClean="0"/>
          </a:p>
          <a:p>
            <a:r>
              <a:rPr lang="et-EE" sz="1600" dirty="0" smtClean="0"/>
              <a:t>Kull, M., Part, K., Kõiv, K., Kiive, E. (2012). Tervis- minu valikud. 8.kl inimeseõpetuse õpik. Koolibri.</a:t>
            </a:r>
          </a:p>
        </p:txBody>
      </p:sp>
    </p:spTree>
    <p:extLst>
      <p:ext uri="{BB962C8B-B14F-4D97-AF65-F5344CB8AC3E}">
        <p14:creationId xmlns:p14="http://schemas.microsoft.com/office/powerpoint/2010/main" val="41478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Kehaline aktiivsus ja sport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Mis on kehaline aktiivsus? Näited.</a:t>
            </a:r>
          </a:p>
          <a:p>
            <a:r>
              <a:rPr lang="et-EE" dirty="0" smtClean="0"/>
              <a:t>Mis on sport?</a:t>
            </a:r>
          </a:p>
          <a:p>
            <a:endParaRPr lang="et-EE" dirty="0"/>
          </a:p>
        </p:txBody>
      </p:sp>
      <p:pic>
        <p:nvPicPr>
          <p:cNvPr id="2050" name="Picture 2" descr="Liikumine on tervisliku eluviisi oluline komponent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232631"/>
            <a:ext cx="338437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rabajooks.ee/static/body/pildid/pilt_2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19251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55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Kehaline aktiivsus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b="1" dirty="0" smtClean="0">
                <a:solidFill>
                  <a:srgbClr val="FF0000"/>
                </a:solidFill>
              </a:rPr>
              <a:t>Mistahes liikumine, millega kaasneb energia kulutamine.</a:t>
            </a:r>
          </a:p>
          <a:p>
            <a:r>
              <a:rPr lang="et-EE" dirty="0" smtClean="0"/>
              <a:t>Too näiteid, mis kasu sa liikumisest saad?</a:t>
            </a:r>
            <a:endParaRPr lang="et-EE" dirty="0"/>
          </a:p>
        </p:txBody>
      </p:sp>
      <p:pic>
        <p:nvPicPr>
          <p:cNvPr id="13314" name="Picture 2" descr="http://www.laanlane.ee/sites/default/files/imagecache/400xY/teatejook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573016"/>
            <a:ext cx="3810000" cy="310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60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Sport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b="1" dirty="0" smtClean="0">
                <a:solidFill>
                  <a:srgbClr val="FF0000"/>
                </a:solidFill>
              </a:rPr>
              <a:t>Sportimine ehk treening on sihipärane ja püsiv kehaline aktiivsus eesmärgiga arendada kehalisi võimeid.</a:t>
            </a:r>
          </a:p>
          <a:p>
            <a:r>
              <a:rPr lang="et-EE" dirty="0" smtClean="0"/>
              <a:t>Too näiteid, milliseid kehalisi võimeid sa spordiga saad arendada?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509121"/>
            <a:ext cx="3133584" cy="2174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014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Sport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>
                <a:solidFill>
                  <a:srgbClr val="FF0000"/>
                </a:solidFill>
              </a:rPr>
              <a:t>Rahvasport</a:t>
            </a:r>
          </a:p>
          <a:p>
            <a:pPr marL="82296" indent="0">
              <a:buNone/>
            </a:pPr>
            <a:r>
              <a:rPr lang="et-EE" dirty="0" smtClean="0"/>
              <a:t>Heaolu+kehalised võimed+eneseteostus+tervis</a:t>
            </a:r>
            <a:endParaRPr lang="et-EE" dirty="0"/>
          </a:p>
          <a:p>
            <a:r>
              <a:rPr lang="et-EE" dirty="0" smtClean="0"/>
              <a:t>Võistlussport, tippsport</a:t>
            </a:r>
          </a:p>
          <a:p>
            <a:r>
              <a:rPr lang="et-EE" dirty="0" smtClean="0">
                <a:solidFill>
                  <a:srgbClr val="FF0000"/>
                </a:solidFill>
              </a:rPr>
              <a:t>Tippsport= </a:t>
            </a:r>
          </a:p>
          <a:p>
            <a:pPr marL="82296" indent="0">
              <a:buNone/>
            </a:pPr>
            <a:r>
              <a:rPr lang="et-EE" dirty="0" smtClean="0"/>
              <a:t>maksimaalne saavutusvõime+ eneseteostus</a:t>
            </a:r>
          </a:p>
          <a:p>
            <a:r>
              <a:rPr lang="et-EE" dirty="0" smtClean="0"/>
              <a:t>Kujunevad sihikindluse, püsivuse ja tahteomadused</a:t>
            </a:r>
            <a:endParaRPr lang="et-EE" dirty="0"/>
          </a:p>
          <a:p>
            <a:endParaRPr lang="et-EE" dirty="0"/>
          </a:p>
        </p:txBody>
      </p:sp>
      <p:pic>
        <p:nvPicPr>
          <p:cNvPr id="4" name="Picture 4" descr="http://www.vsport.ee/wp-content/uploads/2010/03/2010_03_07_vorkp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8640"/>
            <a:ext cx="3295173" cy="220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69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Liikumisvõimalused, rahvasport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indent="-514350">
              <a:buFont typeface="+mj-lt"/>
              <a:buAutoNum type="arabicPeriod"/>
            </a:pPr>
            <a:r>
              <a:rPr lang="et-EE" dirty="0" smtClean="0"/>
              <a:t>Too näiteid liikumisvõimaluste kohta Pärnu linnas, oma kodukohas?</a:t>
            </a:r>
          </a:p>
          <a:p>
            <a:pPr marL="596646" indent="-514350">
              <a:buFont typeface="+mj-lt"/>
              <a:buAutoNum type="arabicPeriod"/>
            </a:pPr>
            <a:r>
              <a:rPr lang="et-EE" dirty="0" smtClean="0"/>
              <a:t>Too näiteid, rahvaspordivõimaluste kohta Pärnus, oma kodukohas?</a:t>
            </a:r>
            <a:endParaRPr lang="et-EE" dirty="0"/>
          </a:p>
        </p:txBody>
      </p:sp>
      <p:pic>
        <p:nvPicPr>
          <p:cNvPr id="5132" name="Picture 12" descr="http://mrhalfdome.files.wordpress.com/2009/09/nordic-walking-pa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717032"/>
            <a:ext cx="3036565" cy="282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32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Rõõm liikumisest! </a:t>
            </a:r>
            <a:r>
              <a:rPr lang="et-EE" dirty="0" smtClean="0">
                <a:sym typeface="Wingdings" pitchFamily="2" charset="2"/>
              </a:rPr>
              <a:t>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93" y="1484784"/>
            <a:ext cx="7470521" cy="4861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444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Kehaline aktiivsus ja tervis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221560"/>
          </a:xfrm>
        </p:spPr>
        <p:txBody>
          <a:bodyPr>
            <a:normAutofit fontScale="92500" lnSpcReduction="20000"/>
          </a:bodyPr>
          <a:lstStyle/>
          <a:p>
            <a:r>
              <a:rPr lang="et-EE" dirty="0" smtClean="0">
                <a:solidFill>
                  <a:srgbClr val="FF0000"/>
                </a:solidFill>
              </a:rPr>
              <a:t>Füüsiline tervis ehk </a:t>
            </a:r>
            <a:r>
              <a:rPr lang="et-EE" dirty="0"/>
              <a:t>k</a:t>
            </a:r>
            <a:r>
              <a:rPr lang="et-EE" dirty="0" smtClean="0"/>
              <a:t>ehaliste võimete arenemine</a:t>
            </a:r>
          </a:p>
          <a:p>
            <a:r>
              <a:rPr lang="et-EE" b="1" dirty="0"/>
              <a:t>Too näiteid spordialade kohta</a:t>
            </a:r>
            <a:r>
              <a:rPr lang="et-EE" b="1" dirty="0" smtClean="0"/>
              <a:t>?</a:t>
            </a:r>
          </a:p>
          <a:p>
            <a:r>
              <a:rPr lang="et-EE" dirty="0"/>
              <a:t>Vastupidavus</a:t>
            </a:r>
          </a:p>
          <a:p>
            <a:r>
              <a:rPr lang="et-EE" dirty="0"/>
              <a:t>Jõud</a:t>
            </a:r>
          </a:p>
          <a:p>
            <a:r>
              <a:rPr lang="et-EE" dirty="0" smtClean="0"/>
              <a:t>Kiirus</a:t>
            </a:r>
            <a:endParaRPr lang="et-EE" dirty="0"/>
          </a:p>
          <a:p>
            <a:r>
              <a:rPr lang="et-EE" dirty="0" smtClean="0"/>
              <a:t>Painduvus</a:t>
            </a:r>
            <a:endParaRPr lang="et-EE" dirty="0"/>
          </a:p>
          <a:p>
            <a:r>
              <a:rPr lang="et-EE" dirty="0"/>
              <a:t>Tasakaal</a:t>
            </a:r>
          </a:p>
          <a:p>
            <a:r>
              <a:rPr lang="et-EE" dirty="0"/>
              <a:t>Osavus, koordinatsioon</a:t>
            </a:r>
          </a:p>
          <a:p>
            <a:endParaRPr lang="et-EE" dirty="0" smtClean="0"/>
          </a:p>
          <a:p>
            <a:r>
              <a:rPr lang="et-EE" dirty="0" smtClean="0"/>
              <a:t>Too näiteid spordialade kohta?</a:t>
            </a:r>
          </a:p>
          <a:p>
            <a:endParaRPr lang="et-EE" dirty="0" smtClean="0"/>
          </a:p>
          <a:p>
            <a:endParaRPr lang="et-EE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501008"/>
            <a:ext cx="2535541" cy="189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827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180</TotalTime>
  <Words>544</Words>
  <Application>Microsoft Office PowerPoint</Application>
  <PresentationFormat>On-screen Show (4:3)</PresentationFormat>
  <Paragraphs>122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Solstice</vt:lpstr>
      <vt:lpstr>Kehaline aktiivsus</vt:lpstr>
      <vt:lpstr>Inimene on liikuv loom!</vt:lpstr>
      <vt:lpstr>Kehaline aktiivsus ja sport</vt:lpstr>
      <vt:lpstr>Kehaline aktiivsus</vt:lpstr>
      <vt:lpstr>Sport</vt:lpstr>
      <vt:lpstr>Sport</vt:lpstr>
      <vt:lpstr>Liikumisvõimalused, rahvasport</vt:lpstr>
      <vt:lpstr>Rõõm liikumisest! </vt:lpstr>
      <vt:lpstr>Kehaline aktiivsus ja tervis</vt:lpstr>
      <vt:lpstr>PowerPoint Presentation</vt:lpstr>
      <vt:lpstr>Kehaline aktiivsus ja tervis</vt:lpstr>
      <vt:lpstr>Kehaline aktiivsus ja tervis</vt:lpstr>
      <vt:lpstr>Kehaline aktiivsus ja tervis</vt:lpstr>
      <vt:lpstr>Kehalise aktiivsuse komponendid</vt:lpstr>
      <vt:lpstr>Soovitused kehaliseks aktiivsuseks</vt:lpstr>
      <vt:lpstr>Kehaline aktiivsus ja tervis</vt:lpstr>
      <vt:lpstr>Kuidas valida?</vt:lpstr>
      <vt:lpstr>Tippsport</vt:lpstr>
      <vt:lpstr>Probleemid tippspordis</vt:lpstr>
      <vt:lpstr>Mida sportlane tunneb ja mõtleb?</vt:lpstr>
      <vt:lpstr>Kuidas suhtuda dopingusse?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Kehaline aktiivsus</dc:title>
  <dc:creator>eva.p</dc:creator>
  <cp:lastModifiedBy>eva.p</cp:lastModifiedBy>
  <cp:revision>30</cp:revision>
  <dcterms:created xsi:type="dcterms:W3CDTF">2012-11-16T19:59:41Z</dcterms:created>
  <dcterms:modified xsi:type="dcterms:W3CDTF">2012-11-17T10:42:08Z</dcterms:modified>
</cp:coreProperties>
</file>