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AD66379-BBE1-47DA-A5DB-D37E5BBDA96D}" type="datetimeFigureOut">
              <a:rPr lang="et-EE" smtClean="0"/>
              <a:pPr/>
              <a:t>1.11.2012</a:t>
            </a:fld>
            <a:endParaRPr lang="et-E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t-E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1340AE3-BB40-4879-8AFD-43458F3704A5}"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66379-BBE1-47DA-A5DB-D37E5BBDA96D}" type="datetimeFigureOut">
              <a:rPr lang="et-EE" smtClean="0"/>
              <a:pPr/>
              <a:t>1.11.2012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21340AE3-BB40-4879-8AFD-43458F3704A5}"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66379-BBE1-47DA-A5DB-D37E5BBDA96D}" type="datetimeFigureOut">
              <a:rPr lang="et-EE" smtClean="0"/>
              <a:pPr/>
              <a:t>1.11.2012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21340AE3-BB40-4879-8AFD-43458F3704A5}"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D66379-BBE1-47DA-A5DB-D37E5BBDA96D}" type="datetimeFigureOut">
              <a:rPr lang="et-EE" smtClean="0"/>
              <a:pPr/>
              <a:t>1.11.2012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21340AE3-BB40-4879-8AFD-43458F3704A5}" type="slidenum">
              <a:rPr lang="et-EE" smtClean="0"/>
              <a:pPr/>
              <a:t>‹#›</a:t>
            </a:fld>
            <a:endParaRPr lang="et-E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D66379-BBE1-47DA-A5DB-D37E5BBDA96D}" type="datetimeFigureOut">
              <a:rPr lang="et-EE" smtClean="0"/>
              <a:pPr/>
              <a:t>1.11.2012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21340AE3-BB40-4879-8AFD-43458F3704A5}" type="slidenum">
              <a:rPr lang="et-EE" smtClean="0"/>
              <a:pPr/>
              <a:t>‹#›</a:t>
            </a:fld>
            <a:endParaRPr lang="et-E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D66379-BBE1-47DA-A5DB-D37E5BBDA96D}" type="datetimeFigureOut">
              <a:rPr lang="et-EE" smtClean="0"/>
              <a:pPr/>
              <a:t>1.11.2012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21340AE3-BB40-4879-8AFD-43458F3704A5}" type="slidenum">
              <a:rPr lang="et-EE" smtClean="0"/>
              <a:pPr/>
              <a:t>‹#›</a:t>
            </a:fld>
            <a:endParaRPr lang="et-E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D66379-BBE1-47DA-A5DB-D37E5BBDA96D}" type="datetimeFigureOut">
              <a:rPr lang="et-EE" smtClean="0"/>
              <a:pPr/>
              <a:t>1.11.2012</a:t>
            </a:fld>
            <a:endParaRPr lang="et-EE"/>
          </a:p>
        </p:txBody>
      </p:sp>
      <p:sp>
        <p:nvSpPr>
          <p:cNvPr id="8" name="Footer Placeholder 7"/>
          <p:cNvSpPr>
            <a:spLocks noGrp="1"/>
          </p:cNvSpPr>
          <p:nvPr>
            <p:ph type="ftr" sz="quarter" idx="11"/>
          </p:nvPr>
        </p:nvSpPr>
        <p:spPr/>
        <p:txBody>
          <a:bodyPr/>
          <a:lstStyle>
            <a:extLst/>
          </a:lstStyle>
          <a:p>
            <a:endParaRPr lang="et-EE"/>
          </a:p>
        </p:txBody>
      </p:sp>
      <p:sp>
        <p:nvSpPr>
          <p:cNvPr id="9" name="Slide Number Placeholder 8"/>
          <p:cNvSpPr>
            <a:spLocks noGrp="1"/>
          </p:cNvSpPr>
          <p:nvPr>
            <p:ph type="sldNum" sz="quarter" idx="12"/>
          </p:nvPr>
        </p:nvSpPr>
        <p:spPr/>
        <p:txBody>
          <a:bodyPr/>
          <a:lstStyle>
            <a:extLst/>
          </a:lstStyle>
          <a:p>
            <a:fld id="{21340AE3-BB40-4879-8AFD-43458F3704A5}"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AD66379-BBE1-47DA-A5DB-D37E5BBDA96D}" type="datetimeFigureOut">
              <a:rPr lang="et-EE" smtClean="0"/>
              <a:pPr/>
              <a:t>1.11.2012</a:t>
            </a:fld>
            <a:endParaRPr lang="et-EE"/>
          </a:p>
        </p:txBody>
      </p:sp>
      <p:sp>
        <p:nvSpPr>
          <p:cNvPr id="4" name="Footer Placeholder 3"/>
          <p:cNvSpPr>
            <a:spLocks noGrp="1"/>
          </p:cNvSpPr>
          <p:nvPr>
            <p:ph type="ftr" sz="quarter" idx="11"/>
          </p:nvPr>
        </p:nvSpPr>
        <p:spPr/>
        <p:txBody>
          <a:bodyPr/>
          <a:lstStyle>
            <a:extLst/>
          </a:lstStyle>
          <a:p>
            <a:endParaRPr lang="et-EE"/>
          </a:p>
        </p:txBody>
      </p:sp>
      <p:sp>
        <p:nvSpPr>
          <p:cNvPr id="5" name="Slide Number Placeholder 4"/>
          <p:cNvSpPr>
            <a:spLocks noGrp="1"/>
          </p:cNvSpPr>
          <p:nvPr>
            <p:ph type="sldNum" sz="quarter" idx="12"/>
          </p:nvPr>
        </p:nvSpPr>
        <p:spPr/>
        <p:txBody>
          <a:bodyPr/>
          <a:lstStyle>
            <a:extLst/>
          </a:lstStyle>
          <a:p>
            <a:fld id="{21340AE3-BB40-4879-8AFD-43458F3704A5}" type="slidenum">
              <a:rPr lang="et-EE" smtClean="0"/>
              <a:pPr/>
              <a:t>‹#›</a:t>
            </a:fld>
            <a:endParaRPr lang="et-E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D66379-BBE1-47DA-A5DB-D37E5BBDA96D}" type="datetimeFigureOut">
              <a:rPr lang="et-EE" smtClean="0"/>
              <a:pPr/>
              <a:t>1.11.2012</a:t>
            </a:fld>
            <a:endParaRPr lang="et-EE"/>
          </a:p>
        </p:txBody>
      </p:sp>
      <p:sp>
        <p:nvSpPr>
          <p:cNvPr id="3" name="Footer Placeholder 2"/>
          <p:cNvSpPr>
            <a:spLocks noGrp="1"/>
          </p:cNvSpPr>
          <p:nvPr>
            <p:ph type="ftr" sz="quarter" idx="11"/>
          </p:nvPr>
        </p:nvSpPr>
        <p:spPr/>
        <p:txBody>
          <a:bodyPr/>
          <a:lstStyle>
            <a:extLst/>
          </a:lstStyle>
          <a:p>
            <a:endParaRPr lang="et-EE"/>
          </a:p>
        </p:txBody>
      </p:sp>
      <p:sp>
        <p:nvSpPr>
          <p:cNvPr id="4" name="Slide Number Placeholder 3"/>
          <p:cNvSpPr>
            <a:spLocks noGrp="1"/>
          </p:cNvSpPr>
          <p:nvPr>
            <p:ph type="sldNum" sz="quarter" idx="12"/>
          </p:nvPr>
        </p:nvSpPr>
        <p:spPr/>
        <p:txBody>
          <a:bodyPr/>
          <a:lstStyle>
            <a:extLst/>
          </a:lstStyle>
          <a:p>
            <a:fld id="{21340AE3-BB40-4879-8AFD-43458F3704A5}"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AD66379-BBE1-47DA-A5DB-D37E5BBDA96D}" type="datetimeFigureOut">
              <a:rPr lang="et-EE" smtClean="0"/>
              <a:pPr/>
              <a:t>1.11.2012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21340AE3-BB40-4879-8AFD-43458F3704A5}"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D66379-BBE1-47DA-A5DB-D37E5BBDA96D}" type="datetimeFigureOut">
              <a:rPr lang="et-EE" smtClean="0"/>
              <a:pPr/>
              <a:t>1.11.2012</a:t>
            </a:fld>
            <a:endParaRPr lang="et-E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t-E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1340AE3-BB40-4879-8AFD-43458F3704A5}" type="slidenum">
              <a:rPr lang="et-EE" smtClean="0"/>
              <a:pPr/>
              <a:t>‹#›</a:t>
            </a:fld>
            <a:endParaRPr lang="et-E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D66379-BBE1-47DA-A5DB-D37E5BBDA96D}" type="datetimeFigureOut">
              <a:rPr lang="et-EE" smtClean="0"/>
              <a:pPr/>
              <a:t>1.11.2012</a:t>
            </a:fld>
            <a:endParaRPr lang="et-E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t-E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340AE3-BB40-4879-8AFD-43458F3704A5}"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611560" y="836712"/>
            <a:ext cx="7772400" cy="1829761"/>
          </a:xfrm>
        </p:spPr>
        <p:txBody>
          <a:bodyPr/>
          <a:lstStyle/>
          <a:p>
            <a:r>
              <a:rPr lang="et-EE" dirty="0" smtClean="0"/>
              <a:t>Mida teha kui on juhtunud?</a:t>
            </a:r>
            <a:endParaRPr lang="et-EE" dirty="0"/>
          </a:p>
        </p:txBody>
      </p:sp>
      <p:sp>
        <p:nvSpPr>
          <p:cNvPr id="3" name="Alapealkiri 2"/>
          <p:cNvSpPr>
            <a:spLocks noGrp="1"/>
          </p:cNvSpPr>
          <p:nvPr>
            <p:ph type="subTitle" idx="1"/>
          </p:nvPr>
        </p:nvSpPr>
        <p:spPr>
          <a:xfrm>
            <a:off x="611560" y="3356992"/>
            <a:ext cx="7772400" cy="2049641"/>
          </a:xfrm>
        </p:spPr>
        <p:txBody>
          <a:bodyPr>
            <a:normAutofit/>
          </a:bodyPr>
          <a:lstStyle/>
          <a:p>
            <a:r>
              <a:rPr lang="et-EE" dirty="0" smtClean="0"/>
              <a:t>Vali etteantud juhtumite hulgast </a:t>
            </a:r>
            <a:r>
              <a:rPr lang="et-EE" dirty="0" smtClean="0"/>
              <a:t>üks</a:t>
            </a:r>
          </a:p>
          <a:p>
            <a:r>
              <a:rPr lang="et-EE" dirty="0"/>
              <a:t>Eva Palk</a:t>
            </a:r>
          </a:p>
          <a:p>
            <a:r>
              <a:rPr lang="et-EE" dirty="0"/>
              <a:t>„Targalt internetis“ projekti koolitusmaterjalid</a:t>
            </a:r>
          </a:p>
          <a:p>
            <a:endParaRPr lang="et-EE" dirty="0"/>
          </a:p>
        </p:txBody>
      </p:sp>
    </p:spTree>
    <p:extLst>
      <p:ext uri="{BB962C8B-B14F-4D97-AF65-F5344CB8AC3E}">
        <p14:creationId xmlns:p14="http://schemas.microsoft.com/office/powerpoint/2010/main" val="1632660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8. </a:t>
            </a:r>
            <a:br>
              <a:rPr lang="et-EE" dirty="0"/>
            </a:br>
            <a:r>
              <a:rPr lang="et-EE" sz="3200" dirty="0"/>
              <a:t>Tüdruk ja poiss olid lähedases suhtes, muuhulgas tegid nad ka üksteisest intiimseid pilte. Siis läksid nad riidu. Kättemaksuks laadis poiss need pildid veebi. </a:t>
            </a:r>
            <a:br>
              <a:rPr lang="et-EE" sz="3200" dirty="0"/>
            </a:br>
            <a:r>
              <a:rPr lang="et-EE" sz="3200" dirty="0"/>
              <a:t>Pildid levivad kulutulena, tüdruk ei ole veel asjaga kursis.</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2264121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9. </a:t>
            </a:r>
            <a:br>
              <a:rPr lang="et-EE" dirty="0"/>
            </a:br>
            <a:r>
              <a:rPr lang="et-EE" sz="3200" dirty="0"/>
              <a:t>Õpetaja pani tüdrukule veerandihindeks kolme. Pahameeleks laadis tüdruk ülevaate e-koolist Orkutisse. Sõbrad arutasud ja leidsid samamoodi, et õpetaja pani meelega kolme. Tegelikult oli tüdruk väärt nelja. Arutlus ja kommentaarid olid avalikud.</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1974082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10. </a:t>
            </a:r>
            <a:br>
              <a:rPr lang="et-EE" dirty="0"/>
            </a:br>
            <a:r>
              <a:rPr lang="et-EE" sz="3200" dirty="0"/>
              <a:t>Koolipoisid tegid  kooli direktorile ja õppealajuhatajale Rate.ee kontod. Viimased ei teadnud ise asjast midagi. Üks poiss aga kirjutab nende kontode all väga humoorikaid jutte koolist ja inimestest. </a:t>
            </a:r>
            <a:br>
              <a:rPr lang="et-EE" sz="3200" dirty="0"/>
            </a:br>
            <a:r>
              <a:rPr lang="et-EE" sz="3200" dirty="0"/>
              <a:t>Veel ei ole lugu avalikuks tulnud</a:t>
            </a:r>
            <a:r>
              <a:rPr lang="et-EE" dirty="0"/>
              <a:t>.</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3571060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11. </a:t>
            </a:r>
            <a:br>
              <a:rPr lang="et-EE" dirty="0"/>
            </a:br>
            <a:r>
              <a:rPr lang="et-EE" sz="3200" dirty="0"/>
              <a:t>Rühm õpilasi pildistab koolis õpetajaid ja kaasõpilasi ja laeb need üles omaloodud veebiportaali. Kelleltki luba ei küsita, osa pilte on töödeldud. </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1844934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12. </a:t>
            </a:r>
            <a:br>
              <a:rPr lang="et-EE" dirty="0"/>
            </a:br>
            <a:r>
              <a:rPr lang="et-EE" sz="3200" dirty="0"/>
              <a:t>Õhtul toimus alaealise tüdruku korteris pidu. Peo pildid levivad Orkutis, Rates, Facebook`is. Piltidel on näha alkoholi ja ebakaineid noori. </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3202664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13. </a:t>
            </a:r>
            <a:br>
              <a:rPr lang="et-EE" dirty="0"/>
            </a:br>
            <a:r>
              <a:rPr lang="et-EE" sz="3200" dirty="0"/>
              <a:t>Õpilane postitas välismaise interneti foorumisse kirja teemal "Homme lõhkeb koolimajas pomm!“</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972763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14. </a:t>
            </a:r>
            <a:br>
              <a:rPr lang="et-EE" dirty="0"/>
            </a:br>
            <a:r>
              <a:rPr lang="et-EE" sz="3200" dirty="0"/>
              <a:t>9nda klassi õpilane soovis maha müüa oma muusikakeskuse. Foorumisse postitas ta toote (teksti ja pildid), oma telefoni numbri, e-posti ja koduse aadressi. </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2002170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15.</a:t>
            </a:r>
            <a:br>
              <a:rPr lang="et-EE" dirty="0"/>
            </a:br>
            <a:r>
              <a:rPr lang="et-EE" dirty="0"/>
              <a:t> </a:t>
            </a:r>
            <a:r>
              <a:rPr lang="et-EE" sz="3200" dirty="0"/>
              <a:t>Klassivennad ja klassiõed saatsid keyloggereid läbi interneti üksteisele. Tulemusena sai klassivend sisse teise lapse vanemate e-postidesse ja kustutas sealt ära tähtsad kirjad</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2438033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85000" lnSpcReduction="20000"/>
          </a:bodyPr>
          <a:lstStyle/>
          <a:p>
            <a:r>
              <a:rPr lang="et-EE" sz="2400" b="1" dirty="0"/>
              <a:t>16</a:t>
            </a:r>
            <a:r>
              <a:rPr lang="et-EE" sz="2400" dirty="0"/>
              <a:t>. </a:t>
            </a:r>
            <a:br>
              <a:rPr lang="et-EE" sz="2400" dirty="0"/>
            </a:br>
            <a:r>
              <a:rPr lang="et-EE" sz="3000" b="1" dirty="0"/>
              <a:t>8</a:t>
            </a:r>
            <a:r>
              <a:rPr lang="et-EE" sz="3000" dirty="0"/>
              <a:t>. klass oli ajaloo tunnis rahutu ja siit-sealt kostis laulujoru. Õpetaja palus klassi koos endaga laulda üks laul, et lõppeks omaette jorisemine ja saaks alustada tööd. </a:t>
            </a:r>
            <a:br>
              <a:rPr lang="et-EE" sz="3000" dirty="0"/>
            </a:br>
            <a:r>
              <a:rPr lang="et-EE" sz="3000" dirty="0"/>
              <a:t/>
            </a:r>
            <a:br>
              <a:rPr lang="et-EE" sz="3000" dirty="0"/>
            </a:br>
            <a:r>
              <a:rPr lang="et-EE" sz="3000" dirty="0"/>
              <a:t>Laul pidi olema selline, mille sõnu kõik teavad ja nii sattus selleks laul väljastpoolt õppekava. </a:t>
            </a:r>
            <a:br>
              <a:rPr lang="et-EE" sz="3000" dirty="0"/>
            </a:br>
            <a:r>
              <a:rPr lang="et-EE" sz="3000" dirty="0"/>
              <a:t/>
            </a:r>
            <a:br>
              <a:rPr lang="et-EE" sz="3000" dirty="0"/>
            </a:br>
            <a:r>
              <a:rPr lang="et-EE" sz="3000" dirty="0"/>
              <a:t>Õpilane filmis seda telefoniga, poolviltuses kaadris, ise tuikudes, murdeealiste nägusid ja turtsumist vaadates oli tunne, et tunnis käibki pidu. </a:t>
            </a:r>
            <a:br>
              <a:rPr lang="et-EE" sz="3000" dirty="0"/>
            </a:br>
            <a:r>
              <a:rPr lang="et-EE" sz="3000" dirty="0"/>
              <a:t>Lugu laeti internetti.</a:t>
            </a:r>
            <a:br>
              <a:rPr lang="et-EE" sz="3000" dirty="0"/>
            </a:br>
            <a:endParaRPr lang="et-EE" sz="3000" dirty="0"/>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226477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800" dirty="0"/>
              <a:t>17. </a:t>
            </a:r>
            <a:br>
              <a:rPr lang="et-EE" sz="2800" dirty="0"/>
            </a:br>
            <a:r>
              <a:rPr lang="et-EE" sz="2800" dirty="0"/>
              <a:t>12 aastane Tallinna poiss jäi nädalavahetuseks ilma vanemateta koju. Et oma sõprade seas populaarsust võita otsustas ta Rate.ee's kuulutada oma sõpradele, et tema juures on pidu. Sõbrad saatsid kutse edasi ja lõpuks oli maja täis inimesi, keda poiss ei tundnud ning tema kodune vara lõhuti üsna suures osas.</a:t>
            </a:r>
            <a:endParaRPr lang="et-EE" dirty="0"/>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2880817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611560" y="1196752"/>
            <a:ext cx="8229600" cy="5260040"/>
          </a:xfrm>
        </p:spPr>
        <p:txBody>
          <a:bodyPr>
            <a:normAutofit/>
          </a:bodyPr>
          <a:lstStyle/>
          <a:p>
            <a:pPr marL="624078" lvl="0" indent="-514350">
              <a:buFont typeface="+mj-lt"/>
              <a:buAutoNum type="arabicPeriod"/>
            </a:pPr>
            <a:r>
              <a:rPr lang="et-EE" dirty="0" smtClean="0"/>
              <a:t>Kirjelda </a:t>
            </a:r>
            <a:r>
              <a:rPr lang="et-EE" dirty="0"/>
              <a:t>halvimat, mis võib juhtuda.</a:t>
            </a:r>
          </a:p>
          <a:p>
            <a:pPr marL="624078" lvl="0" indent="-514350">
              <a:buFont typeface="+mj-lt"/>
              <a:buAutoNum type="arabicPeriod"/>
            </a:pPr>
            <a:r>
              <a:rPr lang="et-EE" dirty="0"/>
              <a:t>Kuidas peaks edasi suhtlema, et olukord võimalikult valutult laheneks?</a:t>
            </a:r>
          </a:p>
          <a:p>
            <a:pPr marL="624078" lvl="0" indent="-514350">
              <a:buFont typeface="+mj-lt"/>
              <a:buAutoNum type="arabicPeriod"/>
            </a:pPr>
            <a:r>
              <a:rPr lang="et-EE" dirty="0"/>
              <a:t>Kuidas oleks saanud seda ära hoida? </a:t>
            </a:r>
          </a:p>
          <a:p>
            <a:pPr marL="624078" lvl="0" indent="-514350">
              <a:buFont typeface="+mj-lt"/>
              <a:buAutoNum type="arabicPeriod"/>
            </a:pPr>
            <a:r>
              <a:rPr lang="et-EE" dirty="0"/>
              <a:t>Mida võiksid looga seotud tegelased teha teisiti?</a:t>
            </a:r>
          </a:p>
          <a:p>
            <a:pPr marL="624078" lvl="0" indent="-514350">
              <a:buFont typeface="+mj-lt"/>
              <a:buAutoNum type="arabicPeriod"/>
            </a:pPr>
            <a:r>
              <a:rPr lang="et-EE" dirty="0"/>
              <a:t>Too näiteid kuidas interneti suhtluskeskkonnad on sinu/või kellegi teise elu mõjutanud? </a:t>
            </a:r>
          </a:p>
          <a:p>
            <a:pPr marL="624078" lvl="0" indent="-514350">
              <a:buFont typeface="+mj-lt"/>
              <a:buAutoNum type="arabicPeriod"/>
            </a:pPr>
            <a:r>
              <a:rPr lang="et-EE" dirty="0"/>
              <a:t>Kas tead mõnda olukorda, mis on ülaltooduga sarnane?</a:t>
            </a:r>
          </a:p>
          <a:p>
            <a:endParaRPr lang="et-EE" dirty="0"/>
          </a:p>
        </p:txBody>
      </p:sp>
      <p:sp>
        <p:nvSpPr>
          <p:cNvPr id="2" name="Pealkiri 1"/>
          <p:cNvSpPr>
            <a:spLocks noGrp="1"/>
          </p:cNvSpPr>
          <p:nvPr>
            <p:ph type="title"/>
          </p:nvPr>
        </p:nvSpPr>
        <p:spPr/>
        <p:txBody>
          <a:bodyPr>
            <a:normAutofit/>
          </a:bodyPr>
          <a:lstStyle/>
          <a:p>
            <a:r>
              <a:rPr lang="et-EE" b="1" dirty="0" smtClean="0"/>
              <a:t>Küsimusi aruteluks</a:t>
            </a:r>
            <a:endParaRPr lang="et-EE" dirty="0"/>
          </a:p>
        </p:txBody>
      </p:sp>
    </p:spTree>
    <p:extLst>
      <p:ext uri="{BB962C8B-B14F-4D97-AF65-F5344CB8AC3E}">
        <p14:creationId xmlns:p14="http://schemas.microsoft.com/office/powerpoint/2010/main" val="4008616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908720"/>
            <a:ext cx="7488831" cy="3970318"/>
          </a:xfrm>
          <a:prstGeom prst="rect">
            <a:avLst/>
          </a:prstGeom>
          <a:noFill/>
        </p:spPr>
        <p:txBody>
          <a:bodyPr wrap="square" rtlCol="0">
            <a:spAutoFit/>
          </a:bodyPr>
          <a:lstStyle/>
          <a:p>
            <a:r>
              <a:rPr lang="et-EE" sz="3600" dirty="0" smtClean="0"/>
              <a:t>18. </a:t>
            </a:r>
            <a:endParaRPr lang="et-EE" sz="3600" dirty="0" smtClean="0"/>
          </a:p>
          <a:p>
            <a:r>
              <a:rPr lang="et-EE" sz="3600" dirty="0" smtClean="0"/>
              <a:t>9 </a:t>
            </a:r>
            <a:r>
              <a:rPr lang="et-EE" sz="3600" dirty="0" smtClean="0"/>
              <a:t>klassi tüdruk avastab, et tema Facebook’i kontole on lisatud 25 uut sõpra Aafrika riikidest ning tema kontole on lisatud pilte mida ta hoidis oma koduarvutis, mida ta ei tahtnud jagada.</a:t>
            </a:r>
            <a:endParaRPr lang="et-EE"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08720"/>
            <a:ext cx="7200800" cy="4031873"/>
          </a:xfrm>
          <a:prstGeom prst="rect">
            <a:avLst/>
          </a:prstGeom>
          <a:noFill/>
        </p:spPr>
        <p:txBody>
          <a:bodyPr wrap="square" rtlCol="0">
            <a:spAutoFit/>
          </a:bodyPr>
          <a:lstStyle/>
          <a:p>
            <a:r>
              <a:rPr lang="et-EE" sz="3200" dirty="0" smtClean="0"/>
              <a:t>19</a:t>
            </a:r>
            <a:r>
              <a:rPr lang="et-EE" sz="3200" dirty="0" smtClean="0"/>
              <a:t>.</a:t>
            </a:r>
          </a:p>
          <a:p>
            <a:r>
              <a:rPr lang="et-EE" sz="3200" dirty="0" smtClean="0"/>
              <a:t> </a:t>
            </a:r>
            <a:r>
              <a:rPr lang="et-EE" sz="3200" dirty="0" smtClean="0"/>
              <a:t>8 klassi poiss on viimased 3 kuud tegelenud World of Warcraftis oma avatari täiustamisega, kuid nüüd ei ole tal enam selle mängu vastu huvi. Üks mängukaaslane WoW’ist, keda poiss ei tunne päriselt, on pakkunud talle tema avatari eest kopsaka summa raha. </a:t>
            </a:r>
            <a:endParaRPr lang="et-EE"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08720"/>
            <a:ext cx="7200800" cy="4031873"/>
          </a:xfrm>
          <a:prstGeom prst="rect">
            <a:avLst/>
          </a:prstGeom>
          <a:noFill/>
        </p:spPr>
        <p:txBody>
          <a:bodyPr wrap="square" rtlCol="0">
            <a:spAutoFit/>
          </a:bodyPr>
          <a:lstStyle/>
          <a:p>
            <a:r>
              <a:rPr lang="et-EE" sz="3200" dirty="0" smtClean="0"/>
              <a:t>20. </a:t>
            </a:r>
            <a:endParaRPr lang="et-EE" sz="3200" dirty="0" smtClean="0"/>
          </a:p>
          <a:p>
            <a:r>
              <a:rPr lang="et-EE" sz="3200" dirty="0" smtClean="0"/>
              <a:t>5 </a:t>
            </a:r>
            <a:r>
              <a:rPr lang="et-EE" sz="3200" dirty="0" smtClean="0"/>
              <a:t>klassi poisil on palju sõpru, kellega ta koos aega veedab. Kuu lõpus saab ta teada, et  tema telefoni arve oli tuhandeid kroone suurem kui tavaliselt. Tuli välja, et teatud päevadel, mil tal sõbrad külas on olnud, helistati tema telefonilt korduvalt tasulistele numbritele.</a:t>
            </a:r>
            <a:endParaRPr lang="et-EE"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08720"/>
            <a:ext cx="7272808" cy="4462760"/>
          </a:xfrm>
          <a:prstGeom prst="rect">
            <a:avLst/>
          </a:prstGeom>
          <a:noFill/>
        </p:spPr>
        <p:txBody>
          <a:bodyPr wrap="square" rtlCol="0">
            <a:spAutoFit/>
          </a:bodyPr>
          <a:lstStyle/>
          <a:p>
            <a:r>
              <a:rPr lang="et-EE" sz="3200" dirty="0" smtClean="0"/>
              <a:t>21. </a:t>
            </a:r>
            <a:endParaRPr lang="et-EE" sz="3200" dirty="0" smtClean="0"/>
          </a:p>
          <a:p>
            <a:r>
              <a:rPr lang="et-EE" sz="2800" dirty="0" smtClean="0"/>
              <a:t>7</a:t>
            </a:r>
            <a:r>
              <a:rPr lang="et-EE" sz="2800" dirty="0" smtClean="0"/>
              <a:t>. klassi poiss kaotas oma pangakardi. Ta uskus, et unustas oma pangakaardi automaati. Kuna tal ei olnud arvel raha, siis ei pidanud ta vajalikuks kaarti koheselt sulgeda.</a:t>
            </a:r>
          </a:p>
          <a:p>
            <a:r>
              <a:rPr lang="et-EE" sz="2800" dirty="0" smtClean="0"/>
              <a:t>Hiljem aga uut kaarti tellima minnes selgus, et tema kaardiga on kontot kasutatud sinna on nii raha kantud kui ka välja võetud automaatides.</a:t>
            </a:r>
            <a:endParaRPr lang="et-EE"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08720"/>
            <a:ext cx="6912768" cy="3539430"/>
          </a:xfrm>
          <a:prstGeom prst="rect">
            <a:avLst/>
          </a:prstGeom>
          <a:noFill/>
        </p:spPr>
        <p:txBody>
          <a:bodyPr wrap="square" rtlCol="0">
            <a:spAutoFit/>
          </a:bodyPr>
          <a:lstStyle/>
          <a:p>
            <a:r>
              <a:rPr lang="et-EE" sz="3200" dirty="0" smtClean="0"/>
              <a:t>22. </a:t>
            </a:r>
            <a:endParaRPr lang="et-EE" sz="3200" dirty="0" smtClean="0"/>
          </a:p>
          <a:p>
            <a:r>
              <a:rPr lang="et-EE" sz="3200" dirty="0" smtClean="0"/>
              <a:t>Arvutitunni </a:t>
            </a:r>
            <a:r>
              <a:rPr lang="et-EE" sz="3200" dirty="0" smtClean="0"/>
              <a:t>alguses avastavad 7. klassi poisid, et eelmisest tunnist on jäänud  kolliõe Skype’i konto ja Facebook lahti. Poisid otsustavad tüdrukule meeldetuletuseks panna nilbe sisuga “staatuse”.</a:t>
            </a:r>
            <a:endParaRPr lang="et-EE"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08720"/>
            <a:ext cx="7200800" cy="4031873"/>
          </a:xfrm>
          <a:prstGeom prst="rect">
            <a:avLst/>
          </a:prstGeom>
          <a:noFill/>
        </p:spPr>
        <p:txBody>
          <a:bodyPr wrap="square" rtlCol="0">
            <a:spAutoFit/>
          </a:bodyPr>
          <a:lstStyle/>
          <a:p>
            <a:r>
              <a:rPr lang="et-EE" sz="3200" dirty="0" smtClean="0"/>
              <a:t>23. </a:t>
            </a:r>
            <a:endParaRPr lang="et-EE" sz="3200" dirty="0" smtClean="0"/>
          </a:p>
          <a:p>
            <a:r>
              <a:rPr lang="et-EE" sz="3200" dirty="0" smtClean="0"/>
              <a:t>7</a:t>
            </a:r>
            <a:r>
              <a:rPr lang="et-EE" sz="3200" dirty="0" smtClean="0"/>
              <a:t>. klassi poiss on vaimustuses RuneScape’st. Ta on selle mängimiseks loobunud jalpallitrennist, kus ta 2. klassist alates on käinud. Viimased kaks nädalat on ta ka koolitundidest eri põhjustel puudunud ning sel ajal RuneScape’i mänginud.</a:t>
            </a:r>
            <a:endParaRPr lang="et-EE"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08720"/>
            <a:ext cx="7344816" cy="5078313"/>
          </a:xfrm>
          <a:prstGeom prst="rect">
            <a:avLst/>
          </a:prstGeom>
          <a:noFill/>
        </p:spPr>
        <p:txBody>
          <a:bodyPr wrap="square" rtlCol="0">
            <a:spAutoFit/>
          </a:bodyPr>
          <a:lstStyle/>
          <a:p>
            <a:r>
              <a:rPr lang="et-EE" sz="3200" dirty="0" smtClean="0"/>
              <a:t>24. </a:t>
            </a:r>
            <a:endParaRPr lang="et-EE" sz="3200" dirty="0" smtClean="0"/>
          </a:p>
          <a:p>
            <a:r>
              <a:rPr lang="et-EE" sz="3200" dirty="0" smtClean="0"/>
              <a:t>9 </a:t>
            </a:r>
            <a:r>
              <a:rPr lang="et-EE" sz="3200" dirty="0" smtClean="0"/>
              <a:t>klassi tüdruk leiab oma kodu ukse juurest kellegi väga hea kujundusega USB pulga. Ta soovib seda kindlasti omanikule tagastada või kui omanikku ei ole võimalik selgitada, siis ise seda kasutama hakata.</a:t>
            </a:r>
          </a:p>
          <a:p>
            <a:r>
              <a:rPr lang="et-EE" sz="3200" dirty="0" smtClean="0"/>
              <a:t>Arvutis seda uurides leiab ta sealt faili Nimed_paroolid.exe</a:t>
            </a:r>
            <a:endParaRPr lang="et-EE"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692696"/>
            <a:ext cx="7704856" cy="5509200"/>
          </a:xfrm>
          <a:prstGeom prst="rect">
            <a:avLst/>
          </a:prstGeom>
          <a:noFill/>
        </p:spPr>
        <p:txBody>
          <a:bodyPr wrap="square" rtlCol="0">
            <a:spAutoFit/>
          </a:bodyPr>
          <a:lstStyle/>
          <a:p>
            <a:r>
              <a:rPr lang="et-EE" sz="3200" dirty="0" smtClean="0"/>
              <a:t>25. </a:t>
            </a:r>
            <a:endParaRPr lang="et-EE" sz="3200" dirty="0" smtClean="0"/>
          </a:p>
          <a:p>
            <a:r>
              <a:rPr lang="et-EE" sz="3200" dirty="0" smtClean="0"/>
              <a:t>10</a:t>
            </a:r>
            <a:r>
              <a:rPr lang="et-EE" sz="3200" dirty="0" smtClean="0"/>
              <a:t>. klassi tüdrukud küsivad sinult küsimusi oma kodutöö jaoks.Nad selgitavad, et töös uurivad nad milliseid arvutikaitse vahendeid ja kui hästi kasutatakse. </a:t>
            </a:r>
          </a:p>
          <a:p>
            <a:r>
              <a:rPr lang="et-EE" sz="3200" dirty="0" smtClean="0"/>
              <a:t>Nad paluvad üles kirjutada ka paroolid ja kasutajanimed, et hinnata, </a:t>
            </a:r>
            <a:r>
              <a:rPr lang="et-EE" sz="3200" dirty="0" smtClean="0"/>
              <a:t>kui </a:t>
            </a:r>
            <a:r>
              <a:rPr lang="et-EE" sz="3200" dirty="0" smtClean="0"/>
              <a:t>turvalist parooli sa kasutad ning kas sinu kasutajanimi reedab sinu isiku.</a:t>
            </a:r>
            <a:endParaRPr lang="et-EE"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9" y="908720"/>
            <a:ext cx="7056783" cy="4832092"/>
          </a:xfrm>
          <a:prstGeom prst="rect">
            <a:avLst/>
          </a:prstGeom>
          <a:noFill/>
        </p:spPr>
        <p:txBody>
          <a:bodyPr wrap="square" rtlCol="0">
            <a:spAutoFit/>
          </a:bodyPr>
          <a:lstStyle/>
          <a:p>
            <a:r>
              <a:rPr lang="et-EE" sz="2800" dirty="0" smtClean="0"/>
              <a:t>26. </a:t>
            </a:r>
            <a:endParaRPr lang="et-EE" sz="2800" dirty="0" smtClean="0"/>
          </a:p>
          <a:p>
            <a:r>
              <a:rPr lang="et-EE" sz="2800" dirty="0" smtClean="0"/>
              <a:t>7</a:t>
            </a:r>
            <a:r>
              <a:rPr lang="et-EE" sz="2800" dirty="0" smtClean="0"/>
              <a:t>. klassi ajaloo koduülesanded tuli üles laadida ühisesse kataloogi kooli serveris. </a:t>
            </a:r>
            <a:endParaRPr lang="et-EE" sz="2800" dirty="0" smtClean="0"/>
          </a:p>
          <a:p>
            <a:r>
              <a:rPr lang="et-EE" sz="2800" dirty="0" smtClean="0"/>
              <a:t>Ühel </a:t>
            </a:r>
            <a:r>
              <a:rPr lang="et-EE" sz="2800" dirty="0" smtClean="0"/>
              <a:t>tüdrukul oli töö tegemata ning ta palus oma sõbral 9. klassist, kustutada kõik kodutööd sellest kataloogist. </a:t>
            </a:r>
            <a:endParaRPr lang="et-EE" sz="2800" dirty="0" smtClean="0"/>
          </a:p>
          <a:p>
            <a:r>
              <a:rPr lang="et-EE" sz="2800" dirty="0" smtClean="0"/>
              <a:t>Sõber </a:t>
            </a:r>
            <a:r>
              <a:rPr lang="et-EE" sz="2800" dirty="0" smtClean="0"/>
              <a:t>tegigi seda ning tüdruk väitis koos klassikaaslastega, kes olid ka tegelikult kodutöö teinud, et tema töö on serverist kustutatud.</a:t>
            </a:r>
            <a:endParaRPr lang="et-EE"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648" y="404664"/>
            <a:ext cx="6912768" cy="5509200"/>
          </a:xfrm>
          <a:prstGeom prst="rect">
            <a:avLst/>
          </a:prstGeom>
          <a:noFill/>
        </p:spPr>
        <p:txBody>
          <a:bodyPr wrap="square" rtlCol="0">
            <a:spAutoFit/>
          </a:bodyPr>
          <a:lstStyle/>
          <a:p>
            <a:r>
              <a:rPr lang="et-EE" sz="3200" dirty="0" smtClean="0"/>
              <a:t>27</a:t>
            </a:r>
            <a:r>
              <a:rPr lang="et-EE" sz="3200" dirty="0" smtClean="0"/>
              <a:t>.</a:t>
            </a:r>
          </a:p>
          <a:p>
            <a:r>
              <a:rPr lang="et-EE" sz="3200" dirty="0" smtClean="0"/>
              <a:t> </a:t>
            </a:r>
            <a:r>
              <a:rPr lang="et-EE" sz="3200" dirty="0" smtClean="0"/>
              <a:t>8. klassi tüdruku poissõber kutsub teda ootamatult õhtul pärast kümmet Skype’i kaudu autoga sõitma. Tal olevat kiire sportauto tänavanurgal ootamas 15 minuti pärast ootamas.</a:t>
            </a:r>
          </a:p>
          <a:p>
            <a:r>
              <a:rPr lang="et-EE" sz="3200" dirty="0" smtClean="0"/>
              <a:t>Tüdruk teab, et poiss ei oma veel juhtimisõigust ning samuti ei ole poisi peres kirjeldatud autot, mis 15 minuti pärast tõesti teda nurga peal ootamas on.</a:t>
            </a:r>
            <a:endParaRPr lang="et-EE"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1. </a:t>
            </a:r>
            <a:br>
              <a:rPr lang="et-EE" dirty="0"/>
            </a:br>
            <a:r>
              <a:rPr lang="et-EE" sz="3200" dirty="0"/>
              <a:t>Ema tuleb töölt koju ja on mures. Temani on jõudnud info, et tema 12-aastase poja eestvedamisel on klassivennad ja klassiõed on loonud rate.ee keskkonnas kommuuni, mille sisu on ebaviisakas ja halvustab teise rassi kuuluvaid inimesi.</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9393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2. </a:t>
            </a:r>
            <a:br>
              <a:rPr lang="et-EE" dirty="0"/>
            </a:br>
            <a:r>
              <a:rPr lang="et-EE" sz="3200" dirty="0"/>
              <a:t>Sinu noorem õde (13-aastane) on tutvunud internetis endast palju vanema mehega. Õde oskab kasutada  suhtlusvahendeid (veebikaamerat ja MSN). Võõras mees palub su õel ennast kaamerast näidata.</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1800785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3. </a:t>
            </a:r>
            <a:br>
              <a:rPr lang="et-EE" dirty="0"/>
            </a:br>
            <a:r>
              <a:rPr lang="et-EE" sz="3200" dirty="0"/>
              <a:t>Põhikooli poistel on plaan vene keele tunni ajal läbi sinihamba (bluetooth) õpetaja mobiilile (mis on tavaliselt tema laual, vanem mudel)  räige sisuga videoklipp saata, et nalja saaks. Osa klassi õpilasi on selle vastu, osad on erapooletud.</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1346755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4. </a:t>
            </a:r>
            <a:br>
              <a:rPr lang="et-EE" dirty="0"/>
            </a:br>
            <a:r>
              <a:rPr lang="et-EE" sz="3200" dirty="0"/>
              <a:t>Peeter ja ta sõbrad on teinud bändi. Nad on õppinud esitama päris palju lugusid ja on oma kodukohas päris populaarsed. Kuidas soovitad neil teha oma bändi turustust, et nad saaks üle eesti või isegi üle maailma kuulsaks ilma, et nad peaks tegema lepingut mõne plaadifirmaga.</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2453025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5. </a:t>
            </a:r>
            <a:br>
              <a:rPr lang="et-EE" dirty="0"/>
            </a:br>
            <a:r>
              <a:rPr lang="et-EE" sz="3200" dirty="0"/>
              <a:t>Sinu klassikaaslane on saanud õpetajalt ülesande kirjutada referaat. Sõber on olnud laisk ja jätnud asja viimasele hetkele. Aega aga ei ole. Sõber teeb internetis otsingu ja ostab endale kellegi teise inimese poolt tehtud referaadi ja esitab selle õpetajale.</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3337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6. </a:t>
            </a:r>
            <a:br>
              <a:rPr lang="et-EE" dirty="0"/>
            </a:br>
            <a:r>
              <a:rPr lang="et-EE" sz="3200" dirty="0"/>
              <a:t>Sinu onule meeldib üks välismaine bänd, mille lugusid ta on internetist kuulanud ja vaadanud. Ta sooviks selle bändi plaati osta. Seda plaati Eestis aga ei müüda. Samamoodi ei müü seda Eesti regioonile ükski </a:t>
            </a:r>
            <a:r>
              <a:rPr lang="et-EE" sz="3200" dirty="0" smtClean="0"/>
              <a:t>veebipood.</a:t>
            </a:r>
            <a:endParaRPr lang="et-EE" sz="3200" dirty="0"/>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995857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7. </a:t>
            </a:r>
            <a:br>
              <a:rPr lang="et-EE" dirty="0"/>
            </a:br>
            <a:r>
              <a:rPr lang="et-EE" sz="3200" dirty="0"/>
              <a:t>Koolibänd teeb hea loo. Paneb selle üles MySpace veebi. Pärast selgub, et keegi on selle ära varastanud ja esineb sellega edukalt Eurovisiooni lauluvõistlusel Lätis. Mida nüüd teha?</a:t>
            </a:r>
          </a:p>
        </p:txBody>
      </p:sp>
      <p:sp>
        <p:nvSpPr>
          <p:cNvPr id="3" name="Title 2"/>
          <p:cNvSpPr>
            <a:spLocks noGrp="1"/>
          </p:cNvSpPr>
          <p:nvPr>
            <p:ph type="title"/>
          </p:nvPr>
        </p:nvSpPr>
        <p:spPr/>
        <p:txBody>
          <a:bodyPr/>
          <a:lstStyle/>
          <a:p>
            <a:endParaRPr lang="et-EE"/>
          </a:p>
        </p:txBody>
      </p:sp>
    </p:spTree>
    <p:extLst>
      <p:ext uri="{BB962C8B-B14F-4D97-AF65-F5344CB8AC3E}">
        <p14:creationId xmlns:p14="http://schemas.microsoft.com/office/powerpoint/2010/main" val="1766649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5919</TotalTime>
  <Words>595</Words>
  <Application>Microsoft Office PowerPoint</Application>
  <PresentationFormat>On-screen Show (4:3)</PresentationFormat>
  <Paragraphs>54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Mida teha kui on juhtunud?</vt:lpstr>
      <vt:lpstr>Küsimusi aruteluks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Mida teha kui on juhtunud?</dc:title>
  <dc:creator>birgy</dc:creator>
  <cp:lastModifiedBy>eva.p</cp:lastModifiedBy>
  <cp:revision>10</cp:revision>
  <dcterms:created xsi:type="dcterms:W3CDTF">2010-12-05T11:40:04Z</dcterms:created>
  <dcterms:modified xsi:type="dcterms:W3CDTF">2012-11-01T22:21:48Z</dcterms:modified>
</cp:coreProperties>
</file>