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91" r:id="rId3"/>
    <p:sldId id="257" r:id="rId4"/>
    <p:sldId id="292" r:id="rId5"/>
    <p:sldId id="258" r:id="rId6"/>
    <p:sldId id="259" r:id="rId7"/>
    <p:sldId id="260" r:id="rId8"/>
    <p:sldId id="288" r:id="rId9"/>
    <p:sldId id="263" r:id="rId10"/>
    <p:sldId id="262" r:id="rId11"/>
    <p:sldId id="277" r:id="rId12"/>
    <p:sldId id="266" r:id="rId13"/>
    <p:sldId id="282" r:id="rId14"/>
    <p:sldId id="283" r:id="rId15"/>
    <p:sldId id="272" r:id="rId16"/>
    <p:sldId id="273" r:id="rId17"/>
    <p:sldId id="274" r:id="rId18"/>
    <p:sldId id="265" r:id="rId19"/>
    <p:sldId id="275" r:id="rId20"/>
    <p:sldId id="271" r:id="rId21"/>
    <p:sldId id="278" r:id="rId22"/>
    <p:sldId id="280" r:id="rId23"/>
    <p:sldId id="284" r:id="rId24"/>
    <p:sldId id="285" r:id="rId25"/>
    <p:sldId id="267" r:id="rId26"/>
    <p:sldId id="286" r:id="rId27"/>
    <p:sldId id="281" r:id="rId28"/>
    <p:sldId id="287" r:id="rId29"/>
    <p:sldId id="290" r:id="rId30"/>
    <p:sldId id="279" r:id="rId3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0D8F3-2A8A-48D0-B12E-AF78D623D9C6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AC80-2441-4F60-8250-F9CEA84A9F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773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0ABE2-72BA-416E-89D6-D310D5E7AB09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Võrreldes arenenud riikidega sureb Eestis peaaegu 2 korda rohkem inimesi varases elujõulises eas, so enne 70 eluaastat.</a:t>
            </a:r>
          </a:p>
          <a:p>
            <a:r>
              <a:rPr lang="en-US"/>
              <a:t>Eesti meeste ja naiste keskmine eeldatav eluiga on pea 10 aastat väiksem kui Rootsi, Itaalia ja Austria inimestel. Ka EU uute liikmesmaade seas oleme tagasihoidlikul positsioonil.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47F79F-3846-4C7B-A33C-77A499BA19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8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0C02EB-DC54-4345-9B7D-11AB820404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13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D90B95-4467-4C9A-892E-28FE69CC34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C0632D-4FB8-4DC5-8414-3FE999F5F9E5}" type="datetimeFigureOut">
              <a:rPr lang="et-EE" smtClean="0"/>
              <a:t>10.10.2012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703571-F4A5-4D0B-9FC1-483FAB0030D2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gu.ee/public/Eesti_Inimvara_Raport_IVAR.pdf" TargetMode="External"/><Relationship Id="rId3" Type="http://schemas.openxmlformats.org/officeDocument/2006/relationships/hyperlink" Target="http://www.terviseamet.ee/" TargetMode="External"/><Relationship Id="rId7" Type="http://schemas.openxmlformats.org/officeDocument/2006/relationships/hyperlink" Target="http://ee.euro.who.int/publikatsioonid/index.htm" TargetMode="External"/><Relationship Id="rId12" Type="http://schemas.openxmlformats.org/officeDocument/2006/relationships/hyperlink" Target="http://ec.europa.eu/health-eu/health_in_the_eu/ec_health_indicators/index_et.htm" TargetMode="External"/><Relationship Id="rId2" Type="http://schemas.openxmlformats.org/officeDocument/2006/relationships/hyperlink" Target="http://www.toitumine.ee/kampaania/tervislikviis/?video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i.ee/terviseandmed/uuringud?limit=0&amp;filter_catid=17&amp;filter_year=0&amp;filter_pubid=0&amp;filter_languageid=0&amp;filter=&amp;filter_order=p.publish_year&amp;filter_order_Dir=DESC" TargetMode="External"/><Relationship Id="rId11" Type="http://schemas.openxmlformats.org/officeDocument/2006/relationships/hyperlink" Target="http://ec.europa.eu/health-eu/index_et.htm" TargetMode="External"/><Relationship Id="rId5" Type="http://schemas.openxmlformats.org/officeDocument/2006/relationships/hyperlink" Target="http://www.facebook.com/TerviseArenguInstituut/posts/357116551040216" TargetMode="External"/><Relationship Id="rId10" Type="http://schemas.openxmlformats.org/officeDocument/2006/relationships/hyperlink" Target="https://statistikaamet.wordpress.com/author/anuots/page/3/" TargetMode="External"/><Relationship Id="rId4" Type="http://schemas.openxmlformats.org/officeDocument/2006/relationships/hyperlink" Target="http://pxweb.tai.ee/esf/pxweb2008/dialog/statfile2.asp" TargetMode="External"/><Relationship Id="rId9" Type="http://schemas.openxmlformats.org/officeDocument/2006/relationships/hyperlink" Target="http://www2.tai.ee/TAI/TSO/EST/Ettekanded/Euroopavordlus_teabepaev08042010_Angela_Poolakese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Mis on tervis</a:t>
            </a:r>
            <a:r>
              <a:rPr lang="et-EE" dirty="0" smtClean="0"/>
              <a:t>?</a:t>
            </a:r>
            <a:br>
              <a:rPr lang="et-EE" dirty="0" smtClean="0"/>
            </a:br>
            <a:r>
              <a:rPr lang="et-EE" dirty="0" smtClean="0"/>
              <a:t>Rahvastiku tervisenäitajad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Eva Palk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897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Tervena elatud eluaastad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Tervena elatud eluaastaid keskmiselt 52</a:t>
            </a:r>
            <a:r>
              <a:rPr lang="et-EE" dirty="0" smtClean="0"/>
              <a:t>!</a:t>
            </a:r>
          </a:p>
          <a:p>
            <a:r>
              <a:rPr lang="et-EE" dirty="0">
                <a:ea typeface="Arial Unicode MS" pitchFamily="34" charset="-128"/>
                <a:cs typeface="Arial Unicode MS" pitchFamily="34" charset="-128"/>
              </a:rPr>
              <a:t>Eestis on keskmine tervelt elatud eluaastate arv 2006. aastal meeste lõikes </a:t>
            </a:r>
            <a:r>
              <a:rPr lang="et-EE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49,4 aastat </a:t>
            </a:r>
            <a:endParaRPr lang="et-EE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t-EE" dirty="0">
                <a:ea typeface="Arial Unicode MS" pitchFamily="34" charset="-128"/>
                <a:cs typeface="Arial Unicode MS" pitchFamily="34" charset="-128"/>
              </a:rPr>
              <a:t>selle näitaja poolest on Eesti Euroopa Liidus kõigil viimasel kolmel aastal madalaimal tasemel (Eurostat 2008). </a:t>
            </a:r>
            <a:endParaRPr lang="et-EE" dirty="0"/>
          </a:p>
          <a:p>
            <a:r>
              <a:rPr lang="et-EE" dirty="0">
                <a:ea typeface="Arial Unicode MS" pitchFamily="34" charset="-128"/>
                <a:cs typeface="Arial Unicode MS" pitchFamily="34" charset="-128"/>
              </a:rPr>
              <a:t>Eesti naiste keskmine tervelt elatud eluaastate arv 2006. aastal oli </a:t>
            </a:r>
            <a:r>
              <a:rPr lang="et-EE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53,7 </a:t>
            </a:r>
            <a:r>
              <a:rPr lang="et-EE" dirty="0">
                <a:ea typeface="Arial Unicode MS" pitchFamily="34" charset="-128"/>
                <a:cs typeface="Arial Unicode MS" pitchFamily="34" charset="-128"/>
              </a:rPr>
              <a:t>eluaastat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509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Peamised surma põhjused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4121608" cy="4663440"/>
          </a:xfrm>
        </p:spPr>
        <p:txBody>
          <a:bodyPr/>
          <a:lstStyle/>
          <a:p>
            <a:r>
              <a:rPr lang="et-EE" dirty="0" smtClean="0"/>
              <a:t>Mehed</a:t>
            </a:r>
          </a:p>
          <a:p>
            <a:pPr marL="596646" indent="-514350">
              <a:buFont typeface="+mj-lt"/>
              <a:buAutoNum type="arabicPeriod"/>
            </a:pPr>
            <a:r>
              <a:rPr lang="et-EE" dirty="0"/>
              <a:t>Südame ja -</a:t>
            </a:r>
            <a:r>
              <a:rPr lang="et-EE" dirty="0" smtClean="0"/>
              <a:t>vereringe </a:t>
            </a:r>
            <a:r>
              <a:rPr lang="et-EE" dirty="0"/>
              <a:t>haigused (SVH)</a:t>
            </a:r>
          </a:p>
          <a:p>
            <a:pPr marL="596646" indent="-514350">
              <a:buFont typeface="+mj-lt"/>
              <a:buAutoNum type="arabicPeriod"/>
            </a:pPr>
            <a:r>
              <a:rPr lang="et-EE" dirty="0"/>
              <a:t>Vigastused ja mürgistused</a:t>
            </a:r>
          </a:p>
          <a:p>
            <a:pPr marL="596646" indent="-514350">
              <a:buFont typeface="+mj-lt"/>
              <a:buAutoNum type="arabicPeriod"/>
            </a:pPr>
            <a:r>
              <a:rPr lang="et-EE" dirty="0"/>
              <a:t>Kasvajad</a:t>
            </a:r>
          </a:p>
          <a:p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 smtClean="0"/>
              <a:t>Naised</a:t>
            </a:r>
          </a:p>
          <a:p>
            <a:pPr marL="596646" indent="-514350">
              <a:buFont typeface="+mj-lt"/>
              <a:buAutoNum type="arabicPeriod"/>
            </a:pPr>
            <a:r>
              <a:rPr lang="et-EE" dirty="0"/>
              <a:t>Südame ja -vereringeelundite haigused (SVH</a:t>
            </a:r>
            <a:r>
              <a:rPr lang="et-EE" dirty="0" smtClean="0"/>
              <a:t>)</a:t>
            </a:r>
            <a:endParaRPr lang="et-EE" dirty="0"/>
          </a:p>
          <a:p>
            <a:pPr marL="596646" indent="-514350">
              <a:buFont typeface="+mj-lt"/>
              <a:buAutoNum type="arabicPeriod"/>
            </a:pPr>
            <a:r>
              <a:rPr lang="et-EE" dirty="0" smtClean="0"/>
              <a:t>Kasvajad</a:t>
            </a:r>
          </a:p>
          <a:p>
            <a:pPr marL="596646" indent="-514350">
              <a:buFont typeface="+mj-lt"/>
              <a:buAutoNum type="arabicPeriod"/>
            </a:pPr>
            <a:r>
              <a:rPr lang="et-EE" dirty="0"/>
              <a:t>Vigastused ja mürgistused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58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Eeldatatav keskmine eluiga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021175"/>
              </p:ext>
            </p:extLst>
          </p:nvPr>
        </p:nvGraphicFramePr>
        <p:xfrm>
          <a:off x="1619672" y="1484784"/>
          <a:ext cx="717887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hart" r:id="rId3" imgW="7762959" imgH="5191057" progId="MSGraph.Chart.8">
                  <p:embed followColorScheme="full"/>
                </p:oleObj>
              </mc:Choice>
              <mc:Fallback>
                <p:oleObj name="Chart" r:id="rId3" imgW="7762959" imgH="519105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484784"/>
                        <a:ext cx="7178878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6525344"/>
            <a:ext cx="472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Eeldatav</a:t>
            </a:r>
            <a:r>
              <a:rPr lang="en-GB" b="1" dirty="0" smtClean="0"/>
              <a:t> </a:t>
            </a:r>
            <a:r>
              <a:rPr lang="en-GB" b="1" dirty="0" err="1" smtClean="0"/>
              <a:t>keskmine</a:t>
            </a:r>
            <a:r>
              <a:rPr lang="en-GB" b="1" dirty="0" smtClean="0"/>
              <a:t> </a:t>
            </a:r>
            <a:r>
              <a:rPr lang="en-GB" b="1" dirty="0" err="1" smtClean="0"/>
              <a:t>eluiga</a:t>
            </a:r>
            <a:r>
              <a:rPr lang="en-GB" b="1" dirty="0" smtClean="0"/>
              <a:t> EU </a:t>
            </a:r>
            <a:r>
              <a:rPr lang="en-GB" b="1" dirty="0" err="1" smtClean="0"/>
              <a:t>riikides</a:t>
            </a:r>
            <a:r>
              <a:rPr lang="en-GB" b="1" dirty="0" smtClean="0"/>
              <a:t>, 2001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219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Keskmine eeldtatav eluiga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799"/>
            <a:ext cx="8424936" cy="520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1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Meeste ja naiste keskmise eluea erinevus Eestis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663" b="-12096"/>
          <a:stretch>
            <a:fillRect/>
          </a:stretch>
        </p:blipFill>
        <p:spPr bwMode="auto">
          <a:xfrm>
            <a:off x="827584" y="1772816"/>
            <a:ext cx="786867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1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sz="2400" dirty="0" err="1"/>
              <a:t>Vereringeelundite</a:t>
            </a:r>
            <a:r>
              <a:rPr lang="en-GB" sz="2400" dirty="0"/>
              <a:t> </a:t>
            </a:r>
            <a:r>
              <a:rPr lang="en-GB" sz="2400" dirty="0" err="1"/>
              <a:t>haiguste</a:t>
            </a:r>
            <a:r>
              <a:rPr lang="en-GB" sz="2400" dirty="0"/>
              <a:t> </a:t>
            </a:r>
            <a:r>
              <a:rPr lang="en-GB" sz="2400" dirty="0" err="1"/>
              <a:t>standarditud</a:t>
            </a:r>
            <a:r>
              <a:rPr lang="en-GB" sz="2400" dirty="0"/>
              <a:t> </a:t>
            </a:r>
            <a:r>
              <a:rPr lang="en-GB" sz="2400" dirty="0" err="1"/>
              <a:t>suremuskordajad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EU </a:t>
            </a:r>
            <a:r>
              <a:rPr lang="en-GB" sz="2400" dirty="0" err="1"/>
              <a:t>riikides</a:t>
            </a:r>
            <a:r>
              <a:rPr lang="en-GB" sz="2400" dirty="0"/>
              <a:t>, 2001 (</a:t>
            </a:r>
            <a:r>
              <a:rPr lang="en-GB" sz="2400" dirty="0" err="1"/>
              <a:t>kõik</a:t>
            </a:r>
            <a:r>
              <a:rPr lang="en-GB" sz="2400" dirty="0"/>
              <a:t> </a:t>
            </a:r>
            <a:r>
              <a:rPr lang="en-GB" sz="2400" dirty="0" err="1"/>
              <a:t>vanusrühmad</a:t>
            </a:r>
            <a:r>
              <a:rPr lang="en-GB" sz="2400" dirty="0"/>
              <a:t>)</a:t>
            </a:r>
          </a:p>
        </p:txBody>
      </p:sp>
      <p:graphicFrame>
        <p:nvGraphicFramePr>
          <p:cNvPr id="11264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0" y="381000"/>
          <a:ext cx="7377113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hart" r:id="rId3" imgW="7762959" imgH="5191057" progId="MSGraph.Chart.8">
                  <p:embed followColorScheme="full"/>
                </p:oleObj>
              </mc:Choice>
              <mc:Fallback>
                <p:oleObj name="Chart" r:id="rId3" imgW="7762959" imgH="51910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7377113" cy="493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44" name="Picture 4" descr="KUJUND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GB" sz="2400"/>
              <a:t>Pahaloomuliste kasvajate standarditud suremuskordajad </a:t>
            </a:r>
            <a:br>
              <a:rPr lang="en-GB" sz="2400"/>
            </a:br>
            <a:r>
              <a:rPr lang="en-GB" sz="2400"/>
              <a:t>EU riikides, 2001</a:t>
            </a:r>
          </a:p>
        </p:txBody>
      </p:sp>
      <p:graphicFrame>
        <p:nvGraphicFramePr>
          <p:cNvPr id="11366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90600" y="533400"/>
          <a:ext cx="7224713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Chart" r:id="rId3" imgW="7762959" imgH="5191057" progId="MSGraph.Chart.8">
                  <p:embed followColorScheme="full"/>
                </p:oleObj>
              </mc:Choice>
              <mc:Fallback>
                <p:oleObj name="Chart" r:id="rId3" imgW="7762959" imgH="51910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7224713" cy="483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3668" name="Picture 4" descr="KUJUND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09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38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sz="2400"/>
              <a:t>Vigastuste ja mürgistuste standarditud suremuskordajad </a:t>
            </a:r>
            <a:br>
              <a:rPr lang="en-GB" sz="2400"/>
            </a:br>
            <a:r>
              <a:rPr lang="en-GB" sz="2400"/>
              <a:t>EU riikides, 2001</a:t>
            </a:r>
          </a:p>
        </p:txBody>
      </p:sp>
      <p:graphicFrame>
        <p:nvGraphicFramePr>
          <p:cNvPr id="11469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4400" y="533400"/>
          <a:ext cx="7161213" cy="478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Chart" r:id="rId3" imgW="7762959" imgH="5191057" progId="MSGraph.Chart.8">
                  <p:embed followColorScheme="full"/>
                </p:oleObj>
              </mc:Choice>
              <mc:Fallback>
                <p:oleObj name="Chart" r:id="rId3" imgW="7762959" imgH="51910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7161213" cy="478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4692" name="Picture 4" descr="KUJUND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09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6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Hiv levik Eestis</a:t>
            </a:r>
            <a:endParaRPr lang="et-EE" dirty="0"/>
          </a:p>
        </p:txBody>
      </p:sp>
      <p:pic>
        <p:nvPicPr>
          <p:cNvPr id="4" name="Chart 6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84076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9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7150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sz="2400" b="1"/>
              <a:t>Uued registreeritud HIV juhud </a:t>
            </a:r>
            <a:r>
              <a:rPr lang="et-EE" sz="2400" b="1"/>
              <a:t/>
            </a:r>
            <a:br>
              <a:rPr lang="et-EE" sz="2400" b="1"/>
            </a:br>
            <a:r>
              <a:rPr lang="en-GB" sz="2400" b="1"/>
              <a:t>1 miljoni elaniku kohta</a:t>
            </a:r>
            <a:r>
              <a:rPr lang="et-EE" sz="2400" b="1"/>
              <a:t>  </a:t>
            </a:r>
            <a:r>
              <a:rPr lang="en-GB" sz="2400" b="1"/>
              <a:t>EU riikides, 2003</a:t>
            </a:r>
          </a:p>
        </p:txBody>
      </p:sp>
      <p:graphicFrame>
        <p:nvGraphicFramePr>
          <p:cNvPr id="140291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38200" y="533400"/>
          <a:ext cx="7148513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Chart" r:id="rId4" imgW="7762959" imgH="5191057" progId="MSGraph.Chart.8">
                  <p:embed followColorScheme="full"/>
                </p:oleObj>
              </mc:Choice>
              <mc:Fallback>
                <p:oleObj name="Chart" r:id="rId4" imgW="7762959" imgH="51910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"/>
                        <a:ext cx="7148513" cy="477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0292" name="Picture 1028" descr="KUJUND cop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09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77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sinu jaoks tervis?</a:t>
            </a:r>
          </a:p>
          <a:p>
            <a:r>
              <a:rPr lang="et-EE" dirty="0" smtClean="0"/>
              <a:t>Mida tähendab tervis Gerd Kanterile ja Heiki Nabile?</a:t>
            </a:r>
          </a:p>
          <a:p>
            <a:r>
              <a:rPr lang="et-EE" dirty="0" smtClean="0"/>
              <a:t>Mida tähendab tervis sinu klassijuhatajale ja koolidirektorile?</a:t>
            </a:r>
          </a:p>
          <a:p>
            <a:r>
              <a:rPr lang="et-EE" dirty="0" smtClean="0"/>
              <a:t>Mida tähendab tervis Tanel Padarile?</a:t>
            </a:r>
          </a:p>
          <a:p>
            <a:pPr marL="82296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9722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563562"/>
          </a:xfrm>
        </p:spPr>
        <p:txBody>
          <a:bodyPr/>
          <a:lstStyle/>
          <a:p>
            <a:pPr algn="l"/>
            <a:r>
              <a:rPr lang="et-EE" sz="2800">
                <a:solidFill>
                  <a:srgbClr val="008080"/>
                </a:solidFill>
                <a:latin typeface="Verdana" pitchFamily="34" charset="0"/>
              </a:rPr>
              <a:t>Surma tõttu kaotatud eluaastad</a:t>
            </a:r>
            <a:r>
              <a:rPr lang="en-US" sz="2800">
                <a:solidFill>
                  <a:srgbClr val="008080"/>
                </a:solidFill>
                <a:latin typeface="Verdana" pitchFamily="34" charset="0"/>
              </a:rPr>
              <a:t> (</a:t>
            </a:r>
            <a:r>
              <a:rPr lang="et-EE" sz="2800">
                <a:solidFill>
                  <a:srgbClr val="008080"/>
                </a:solidFill>
                <a:latin typeface="Verdana" pitchFamily="34" charset="0"/>
              </a:rPr>
              <a:t>tuhandetes</a:t>
            </a:r>
            <a:r>
              <a:rPr lang="en-US" sz="2800">
                <a:solidFill>
                  <a:srgbClr val="008080"/>
                </a:solidFill>
                <a:latin typeface="Verdana" pitchFamily="34" charset="0"/>
              </a:rPr>
              <a:t>)        </a:t>
            </a:r>
            <a:endParaRPr lang="en-US">
              <a:solidFill>
                <a:srgbClr val="008080"/>
              </a:solidFill>
              <a:latin typeface="Verdana" pitchFamily="34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t-EE" sz="2000" dirty="0">
                <a:latin typeface="Verdana" pitchFamily="34" charset="0"/>
              </a:rPr>
              <a:t>              </a:t>
            </a:r>
            <a:r>
              <a:rPr lang="et-EE" sz="2200" b="1" dirty="0">
                <a:latin typeface="Verdana" pitchFamily="34" charset="0"/>
              </a:rPr>
              <a:t>Mehed				      Naised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SVH		       16,9	  1.  SVH              	    11,3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Insult		       	6,3	  2.  Insult	         	      7,2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Kopsuvähk	       	4,3	  3.  Rinnavähk    	      2,1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Liiklusvigastused     	4,2	  4.  Maksatsirroos	      1,5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Kardiomüopaatia	3,3	  5.  Jämesoolevähk     1,3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Kopsupõletik		3,0	  6.  Teised SVH   	      1,2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Maksatsirroos		2,7	  7.  Kõrgvererõhutõbi  1,2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Teised vigastused	2,2	  8.  Maovähk    	      1,1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Teised SVH		1,9	  9.  Liiklusvigastused   1,1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Maovähk	        	1,6	 10.  Kardiomüopaatia  1,0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et-EE" sz="2200" dirty="0">
                <a:latin typeface="Verdana" pitchFamily="34" charset="0"/>
              </a:rPr>
              <a:t>Kõrgvererõhutõbi   	1,4</a:t>
            </a:r>
          </a:p>
          <a:p>
            <a:pPr marL="609600" indent="-609600">
              <a:lnSpc>
                <a:spcPct val="90000"/>
              </a:lnSpc>
              <a:buFont typeface="Times" pitchFamily="18" charset="0"/>
              <a:buNone/>
            </a:pPr>
            <a:r>
              <a:rPr lang="et-EE" sz="2200" dirty="0">
                <a:latin typeface="Verdana" pitchFamily="34" charset="0"/>
              </a:rPr>
              <a:t>14.  Tuberkuloos          	1,1</a:t>
            </a:r>
            <a:endParaRPr lang="en-US" sz="2200" dirty="0">
              <a:latin typeface="Verdana" pitchFamily="34" charset="0"/>
            </a:endParaRPr>
          </a:p>
        </p:txBody>
      </p:sp>
      <p:pic>
        <p:nvPicPr>
          <p:cNvPr id="117764" name="Picture 4" descr="logo_kujund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6211888"/>
            <a:ext cx="2514600" cy="6461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7766" name="Line 6"/>
          <p:cNvSpPr>
            <a:spLocks noChangeShapeType="1"/>
          </p:cNvSpPr>
          <p:nvPr/>
        </p:nvSpPr>
        <p:spPr bwMode="auto">
          <a:xfrm flipV="1">
            <a:off x="457200" y="1066800"/>
            <a:ext cx="8218488" cy="26988"/>
          </a:xfrm>
          <a:prstGeom prst="line">
            <a:avLst/>
          </a:prstGeom>
          <a:noFill/>
          <a:ln w="28575">
            <a:solidFill>
              <a:srgbClr val="F7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66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</a:t>
            </a:r>
            <a:r>
              <a:rPr lang="et-EE" dirty="0" smtClean="0"/>
              <a:t>aigused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I. Mittenakkuslikud haigused</a:t>
            </a:r>
          </a:p>
          <a:p>
            <a:r>
              <a:rPr lang="et-EE" sz="2800" dirty="0" smtClean="0"/>
              <a:t>SVH- südame- ja veresoonkonna haigused</a:t>
            </a:r>
          </a:p>
          <a:p>
            <a:r>
              <a:rPr lang="et-EE" sz="2800" dirty="0" smtClean="0"/>
              <a:t>Pahaloomulised kasvajad ( vähk)</a:t>
            </a:r>
          </a:p>
          <a:p>
            <a:r>
              <a:rPr lang="et-EE" sz="2800" dirty="0" smtClean="0"/>
              <a:t>Seedeelundite haigused</a:t>
            </a:r>
          </a:p>
          <a:p>
            <a:r>
              <a:rPr lang="et-EE" sz="2800" dirty="0" smtClean="0"/>
              <a:t>Suhkrutõbi</a:t>
            </a:r>
          </a:p>
          <a:p>
            <a:r>
              <a:rPr lang="et-EE" sz="2800" dirty="0" smtClean="0"/>
              <a:t>Kopsuhaigused</a:t>
            </a:r>
          </a:p>
          <a:p>
            <a:r>
              <a:rPr lang="et-EE" sz="2800" dirty="0" smtClean="0"/>
              <a:t>Luuhõrenemine</a:t>
            </a:r>
          </a:p>
          <a:p>
            <a:pPr marL="82296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II. Nakkushaigused.   </a:t>
            </a:r>
            <a:r>
              <a:rPr lang="et-EE" dirty="0" smtClean="0"/>
              <a:t>Mis on nakkushaigused?</a:t>
            </a:r>
          </a:p>
          <a:p>
            <a:r>
              <a:rPr lang="et-EE" dirty="0" smtClean="0"/>
              <a:t>HIV nakkus jt STLH</a:t>
            </a:r>
          </a:p>
          <a:p>
            <a:r>
              <a:rPr lang="et-EE" dirty="0" smtClean="0"/>
              <a:t>Tuberkuloos</a:t>
            </a:r>
          </a:p>
          <a:p>
            <a:r>
              <a:rPr lang="et-EE" dirty="0" smtClean="0"/>
              <a:t>Hepatiit</a:t>
            </a:r>
          </a:p>
          <a:p>
            <a:r>
              <a:rPr lang="et-EE" dirty="0" smtClean="0"/>
              <a:t>Seedeelundkonna nakkused</a:t>
            </a:r>
          </a:p>
          <a:p>
            <a:r>
              <a:rPr lang="et-EE" dirty="0" smtClean="0"/>
              <a:t>Gripp jt viirusnakkused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6403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Mittenakkuslike haiguste riskitegurid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t-EE" smtClean="0"/>
              <a:t>I. Suitsetamine</a:t>
            </a:r>
            <a:endParaRPr lang="et-EE" dirty="0" smtClean="0"/>
          </a:p>
          <a:p>
            <a:r>
              <a:rPr lang="et-EE" dirty="0" smtClean="0"/>
              <a:t>Vähene liikumine</a:t>
            </a:r>
          </a:p>
          <a:p>
            <a:r>
              <a:rPr lang="et-EE" dirty="0" smtClean="0"/>
              <a:t>Liigne kehakaal</a:t>
            </a:r>
          </a:p>
          <a:p>
            <a:r>
              <a:rPr lang="et-EE" dirty="0" smtClean="0"/>
              <a:t>Kõrgenenud vererõhk</a:t>
            </a:r>
          </a:p>
          <a:p>
            <a:r>
              <a:rPr lang="et-EE" dirty="0" smtClean="0"/>
              <a:t>Kolesteroolitaseme tõus veres</a:t>
            </a:r>
          </a:p>
          <a:p>
            <a:r>
              <a:rPr lang="et-EE" dirty="0" smtClean="0"/>
              <a:t>Alkoholi liigkasutamine</a:t>
            </a:r>
          </a:p>
          <a:p>
            <a:r>
              <a:rPr lang="et-EE" dirty="0" smtClean="0"/>
              <a:t>stress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53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Igapäevasuitsetajate osakaal Eestis 2008</a:t>
            </a:r>
            <a:endParaRPr lang="et-EE" sz="36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435100" y="1784695"/>
          <a:ext cx="7499350" cy="412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hart" r:id="rId3" imgW="8239041" imgH="4533900" progId="MSGraph.Chart.8">
                  <p:embed followColorScheme="full"/>
                </p:oleObj>
              </mc:Choice>
              <mc:Fallback>
                <p:oleObj name="Chart" r:id="rId3" imgW="8239041" imgH="4533900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1784695"/>
                        <a:ext cx="7499350" cy="41268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1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>
                <a:latin typeface="Times New Roman" pitchFamily="18" charset="0"/>
                <a:cs typeface="Times New Roman" pitchFamily="18" charset="0"/>
              </a:rPr>
              <a:t>Igapäevasuitsetajate jaotus </a:t>
            </a:r>
            <a:r>
              <a:rPr lang="et-EE" sz="3200" b="1" dirty="0" smtClean="0">
                <a:latin typeface="Times New Roman" pitchFamily="18" charset="0"/>
                <a:cs typeface="Times New Roman" pitchFamily="18" charset="0"/>
              </a:rPr>
              <a:t>haridustaseme järgi</a:t>
            </a:r>
            <a:endParaRPr lang="et-E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dirty="0"/>
              <a:t>Alg, põhiharidusega suitsetajad      39%</a:t>
            </a:r>
          </a:p>
          <a:p>
            <a:pPr>
              <a:lnSpc>
                <a:spcPct val="80000"/>
              </a:lnSpc>
            </a:pPr>
            <a:r>
              <a:rPr lang="et-EE" dirty="0"/>
              <a:t>Keskharidusega suitsetajaid           30%</a:t>
            </a:r>
          </a:p>
          <a:p>
            <a:pPr>
              <a:lnSpc>
                <a:spcPct val="80000"/>
              </a:lnSpc>
            </a:pPr>
            <a:r>
              <a:rPr lang="et-EE" dirty="0"/>
              <a:t>Kesk-eriharidusega suitsetajaid      28%</a:t>
            </a:r>
          </a:p>
          <a:p>
            <a:pPr>
              <a:lnSpc>
                <a:spcPct val="80000"/>
              </a:lnSpc>
            </a:pPr>
            <a:r>
              <a:rPr lang="et-EE" dirty="0"/>
              <a:t>Kõrgharidusega suitsetajaid           12%</a:t>
            </a:r>
          </a:p>
          <a:p>
            <a:pPr>
              <a:lnSpc>
                <a:spcPct val="80000"/>
              </a:lnSpc>
            </a:pPr>
            <a:r>
              <a:rPr lang="et-EE" dirty="0"/>
              <a:t>Töötud suitsetajaid                          52%</a:t>
            </a:r>
          </a:p>
          <a:p>
            <a:pPr>
              <a:lnSpc>
                <a:spcPct val="80000"/>
              </a:lnSpc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94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3600"/>
              <a:t>Suurenev osa tervisekadude põhjustajana on alkoholil</a:t>
            </a:r>
            <a:endParaRPr lang="en-GB" sz="36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114550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t-EE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09600" y="1905000"/>
          <a:ext cx="77724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r:id="rId3" imgW="4914900" imgH="2352675" progId="Excel.Chart.8">
                  <p:embed/>
                </p:oleObj>
              </mc:Choice>
              <mc:Fallback>
                <p:oleObj r:id="rId3" imgW="4914900" imgH="23526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77724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7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47" y="2348880"/>
            <a:ext cx="8168374" cy="3744416"/>
          </a:xfrm>
        </p:spPr>
      </p:pic>
    </p:spTree>
    <p:extLst>
      <p:ext uri="{BB962C8B-B14F-4D97-AF65-F5344CB8AC3E}">
        <p14:creationId xmlns:p14="http://schemas.microsoft.com/office/powerpoint/2010/main" val="3873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Tervise riskitegurid</a:t>
            </a:r>
            <a:endParaRPr lang="et-EE" dirty="0"/>
          </a:p>
        </p:txBody>
      </p:sp>
      <p:pic>
        <p:nvPicPr>
          <p:cNvPr id="7170" name="Picture 2" descr="bod_clip_image004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067635" cy="475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Autoõnnetustes hukkunuid miljoni elaniku kohta (2007)</a:t>
            </a:r>
            <a:r>
              <a:rPr lang="et-EE" b="1" dirty="0"/>
              <a:t/>
            </a:r>
            <a:br>
              <a:rPr lang="et-EE" b="1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8194" name="Picture 2" descr="C:\Users\eva.p\Desktop\pu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912768" cy="490506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6268670"/>
            <a:ext cx="615155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Autoõnnetustes hukkunuid miljoni elaniku kohta (2007</a:t>
            </a:r>
            <a:r>
              <a:rPr lang="fi-FI" b="1" dirty="0" smtClean="0"/>
              <a:t>)</a:t>
            </a:r>
            <a:endParaRPr lang="et-EE" b="1" dirty="0" smtClean="0"/>
          </a:p>
          <a:p>
            <a:r>
              <a:rPr lang="et-EE" sz="1100" dirty="0" smtClean="0"/>
              <a:t>Eesti Ekspress </a:t>
            </a:r>
            <a:r>
              <a:rPr lang="et-EE" sz="1100" dirty="0"/>
              <a:t>02. detsember 2008 09:18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5938" y="17635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FF0000"/>
                </a:solidFill>
              </a:rPr>
              <a:t>Eesti</a:t>
            </a:r>
            <a:endParaRPr lang="et-EE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15816" y="1964863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106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Rahvastiku tervisenäitajad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Aitavad kirjeldada rahvastiku terviseolukorda ja selle muutumist</a:t>
            </a:r>
          </a:p>
          <a:p>
            <a:r>
              <a:rPr lang="et-EE" dirty="0"/>
              <a:t>Analüüsida ja juhtida tähelepanu võimalikele </a:t>
            </a:r>
            <a:r>
              <a:rPr lang="et-EE" dirty="0" smtClean="0"/>
              <a:t>probleemidele</a:t>
            </a:r>
          </a:p>
          <a:p>
            <a:r>
              <a:rPr lang="et-EE" dirty="0" smtClean="0"/>
              <a:t>Leida lahendusi ja rakendada abinõusid rahvastiku tervise parandamiseks.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082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tervis?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Tervis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täieliku</a:t>
            </a:r>
            <a:r>
              <a:rPr lang="en-US" dirty="0"/>
              <a:t> </a:t>
            </a:r>
            <a:r>
              <a:rPr lang="en-US" dirty="0" err="1"/>
              <a:t>sotsiaalse</a:t>
            </a:r>
            <a:r>
              <a:rPr lang="en-US" dirty="0"/>
              <a:t>, </a:t>
            </a:r>
            <a:r>
              <a:rPr lang="en-US" dirty="0" err="1"/>
              <a:t>füüsilise</a:t>
            </a:r>
            <a:r>
              <a:rPr lang="en-US" dirty="0"/>
              <a:t> </a:t>
            </a:r>
            <a:r>
              <a:rPr lang="en-US" dirty="0" err="1"/>
              <a:t>ja</a:t>
            </a:r>
            <a:endParaRPr lang="en-US" dirty="0"/>
          </a:p>
          <a:p>
            <a:pPr>
              <a:buNone/>
            </a:pPr>
            <a:r>
              <a:rPr lang="en-US" dirty="0" err="1"/>
              <a:t>vaimse</a:t>
            </a:r>
            <a:r>
              <a:rPr lang="en-US" dirty="0"/>
              <a:t> </a:t>
            </a:r>
            <a:r>
              <a:rPr lang="en-US" dirty="0" err="1"/>
              <a:t>heaolu</a:t>
            </a:r>
            <a:r>
              <a:rPr lang="en-US" dirty="0"/>
              <a:t> </a:t>
            </a:r>
            <a:r>
              <a:rPr lang="en-US" dirty="0" err="1"/>
              <a:t>seisund</a:t>
            </a:r>
            <a:r>
              <a:rPr lang="en-US" dirty="0" smtClean="0"/>
              <a:t>, </a:t>
            </a:r>
            <a:r>
              <a:rPr lang="en-US" dirty="0" err="1"/>
              <a:t>mitte</a:t>
            </a:r>
            <a:r>
              <a:rPr lang="en-US" dirty="0"/>
              <a:t> </a:t>
            </a:r>
            <a:r>
              <a:rPr lang="en-US" dirty="0" err="1"/>
              <a:t>ainult</a:t>
            </a:r>
            <a:r>
              <a:rPr lang="en-US" dirty="0"/>
              <a:t> </a:t>
            </a:r>
            <a:r>
              <a:rPr lang="en-US" dirty="0" err="1" smtClean="0"/>
              <a:t>haiguste</a:t>
            </a:r>
            <a:r>
              <a:rPr lang="et-EE" dirty="0" smtClean="0"/>
              <a:t> </a:t>
            </a:r>
            <a:r>
              <a:rPr lang="en-US" dirty="0" err="1" smtClean="0"/>
              <a:t>või</a:t>
            </a:r>
            <a:r>
              <a:rPr lang="en-US" dirty="0" smtClean="0"/>
              <a:t> </a:t>
            </a:r>
            <a:r>
              <a:rPr lang="en-US" dirty="0" err="1"/>
              <a:t>vigastuste</a:t>
            </a:r>
            <a:r>
              <a:rPr lang="en-US" dirty="0"/>
              <a:t> </a:t>
            </a:r>
            <a:r>
              <a:rPr lang="en-US" dirty="0" err="1"/>
              <a:t>puudumine</a:t>
            </a:r>
            <a:r>
              <a:rPr lang="en-US" dirty="0"/>
              <a:t>.</a:t>
            </a:r>
          </a:p>
          <a:p>
            <a:r>
              <a:rPr lang="et-EE" dirty="0" smtClean="0"/>
              <a:t>WHO- World Health Organisation ehk</a:t>
            </a:r>
          </a:p>
          <a:p>
            <a:r>
              <a:rPr lang="et-EE" dirty="0" smtClean="0"/>
              <a:t>MTO- Maailma Tervishoiuorganisatsioon</a:t>
            </a:r>
          </a:p>
          <a:p>
            <a:endParaRPr lang="et-EE" dirty="0"/>
          </a:p>
          <a:p>
            <a:r>
              <a:rPr lang="et-EE" dirty="0" smtClean="0"/>
              <a:t>Tervishoiu põhieesmärk: haigestumise vältimine ja eluea pikendamine</a:t>
            </a:r>
            <a:endParaRPr lang="en-US" dirty="0"/>
          </a:p>
          <a:p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t-EE" dirty="0" smtClean="0"/>
              <a:t>tervist </a:t>
            </a:r>
            <a:r>
              <a:rPr lang="en-US" dirty="0" err="1" smtClean="0"/>
              <a:t>mõõta</a:t>
            </a:r>
            <a:r>
              <a:rPr lang="en-US" dirty="0" smtClean="0"/>
              <a:t>?</a:t>
            </a:r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 smtClean="0"/>
              <a:t>hindab</a:t>
            </a:r>
            <a:r>
              <a:rPr lang="et-EE" dirty="0" smtClean="0"/>
              <a:t> sinu tervist</a:t>
            </a:r>
            <a:r>
              <a:rPr lang="en-US" dirty="0" smtClean="0"/>
              <a:t>? </a:t>
            </a:r>
            <a:endParaRPr lang="en-GB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3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allikad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40000" lnSpcReduction="20000"/>
          </a:bodyPr>
          <a:lstStyle/>
          <a:p>
            <a:r>
              <a:rPr lang="et-EE" dirty="0" smtClean="0">
                <a:hlinkClick r:id="rId2"/>
              </a:rPr>
              <a:t>Sööme ära kampaania</a:t>
            </a:r>
          </a:p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://www.toitumine.ee/kampaania/tervislikviis/?</a:t>
            </a:r>
            <a:r>
              <a:rPr lang="et-EE" dirty="0" smtClean="0">
                <a:hlinkClick r:id="rId2"/>
              </a:rPr>
              <a:t>video=4#bottom</a:t>
            </a:r>
            <a:endParaRPr lang="et-EE" dirty="0" smtClean="0"/>
          </a:p>
          <a:p>
            <a:r>
              <a:rPr lang="et-EE" dirty="0" smtClean="0"/>
              <a:t>Andmebaasid, infoallikad</a:t>
            </a:r>
          </a:p>
          <a:p>
            <a:r>
              <a:rPr lang="et-EE" dirty="0">
                <a:hlinkClick r:id="rId3"/>
              </a:rPr>
              <a:t>http://www.terviseamet.ee</a:t>
            </a:r>
            <a:r>
              <a:rPr lang="et-EE" dirty="0" smtClean="0">
                <a:hlinkClick r:id="rId3"/>
              </a:rPr>
              <a:t>/</a:t>
            </a:r>
            <a:endParaRPr lang="et-EE" dirty="0" smtClean="0"/>
          </a:p>
          <a:p>
            <a:r>
              <a:rPr lang="et-EE" dirty="0">
                <a:hlinkClick r:id="rId4"/>
              </a:rPr>
              <a:t>http://</a:t>
            </a:r>
            <a:r>
              <a:rPr lang="et-EE" dirty="0" smtClean="0">
                <a:hlinkClick r:id="rId4"/>
              </a:rPr>
              <a:t>pxweb.tai.ee/esf/pxweb2008/dialog/statfile2.asp</a:t>
            </a:r>
            <a:endParaRPr lang="et-EE" dirty="0" smtClean="0"/>
          </a:p>
          <a:p>
            <a:r>
              <a:rPr lang="et-EE" dirty="0">
                <a:hlinkClick r:id="rId5"/>
              </a:rPr>
              <a:t>http://</a:t>
            </a:r>
            <a:r>
              <a:rPr lang="et-EE" dirty="0" smtClean="0">
                <a:hlinkClick r:id="rId5"/>
              </a:rPr>
              <a:t>www.facebook.com/TerviseArenguInstituut/posts/357116551040216</a:t>
            </a:r>
            <a:endParaRPr lang="et-EE" dirty="0" smtClean="0"/>
          </a:p>
          <a:p>
            <a:r>
              <a:rPr lang="et-EE" dirty="0">
                <a:hlinkClick r:id="rId6"/>
              </a:rPr>
              <a:t>http://www.tai.ee/terviseandmed/uuringud?limit=0&amp;filter_catid=17&amp;filter_year=0&amp;filter_pubid=0&amp;filter_languageid=0&amp;filter=&amp;</a:t>
            </a:r>
            <a:r>
              <a:rPr lang="et-EE" dirty="0" smtClean="0">
                <a:hlinkClick r:id="rId6"/>
              </a:rPr>
              <a:t>filter_order=p.publish_year&amp;filter_order_Dir=DESC</a:t>
            </a:r>
            <a:endParaRPr lang="et-EE" dirty="0" smtClean="0"/>
          </a:p>
          <a:p>
            <a:r>
              <a:rPr lang="et-EE" dirty="0" smtClean="0"/>
              <a:t>WHO koduleht</a:t>
            </a:r>
          </a:p>
          <a:p>
            <a:r>
              <a:rPr lang="et-EE" dirty="0" smtClean="0"/>
              <a:t> </a:t>
            </a:r>
            <a:r>
              <a:rPr lang="et-EE" dirty="0">
                <a:hlinkClick r:id="rId7"/>
              </a:rPr>
              <a:t>http://</a:t>
            </a:r>
            <a:r>
              <a:rPr lang="et-EE" dirty="0" smtClean="0">
                <a:hlinkClick r:id="rId7"/>
              </a:rPr>
              <a:t>ee.euro.who.int/publikatsioonid/index.htm</a:t>
            </a:r>
            <a:endParaRPr lang="et-EE" dirty="0" smtClean="0"/>
          </a:p>
          <a:p>
            <a:r>
              <a:rPr lang="et-EE" dirty="0">
                <a:hlinkClick r:id="rId8"/>
              </a:rPr>
              <a:t>http://</a:t>
            </a:r>
            <a:r>
              <a:rPr lang="et-EE" dirty="0" smtClean="0">
                <a:hlinkClick r:id="rId8"/>
              </a:rPr>
              <a:t>www.kogu.ee/public/Eesti_Inimvara_Raport_IVAR.pdf</a:t>
            </a:r>
            <a:endParaRPr lang="et-EE" dirty="0" smtClean="0"/>
          </a:p>
          <a:p>
            <a:r>
              <a:rPr lang="et-EE" dirty="0" smtClean="0"/>
              <a:t>Eestlaste tervisenäitaiad EU keskmisega võrreldes 2010</a:t>
            </a:r>
          </a:p>
          <a:p>
            <a:r>
              <a:rPr lang="et-EE" dirty="0">
                <a:hlinkClick r:id="rId9"/>
              </a:rPr>
              <a:t>http://</a:t>
            </a:r>
            <a:r>
              <a:rPr lang="et-EE" dirty="0" smtClean="0">
                <a:hlinkClick r:id="rId9"/>
              </a:rPr>
              <a:t>www2.tai.ee/TAI/TSO/EST/Ettekanded/Euroopavordlus_teabepaev08042010_Angela_Poolakese2.pdf</a:t>
            </a:r>
            <a:endParaRPr lang="et-EE" dirty="0" smtClean="0"/>
          </a:p>
          <a:p>
            <a:r>
              <a:rPr lang="et-EE" dirty="0" smtClean="0"/>
              <a:t>Eesti inimarengu aruanne 2008</a:t>
            </a:r>
          </a:p>
          <a:p>
            <a:r>
              <a:rPr lang="et-EE" dirty="0" smtClean="0"/>
              <a:t>Statistikablogi</a:t>
            </a:r>
          </a:p>
          <a:p>
            <a:r>
              <a:rPr lang="et-EE" dirty="0" smtClean="0"/>
              <a:t>Rahvatervishoiu Raamatukogu </a:t>
            </a:r>
          </a:p>
          <a:p>
            <a:r>
              <a:rPr lang="et-EE" dirty="0" smtClean="0"/>
              <a:t>http</a:t>
            </a:r>
            <a:r>
              <a:rPr lang="et-EE" dirty="0"/>
              <a:t>://rahvatervis.ut.ee/handle/1/29?offset=20</a:t>
            </a:r>
            <a:endParaRPr lang="et-EE" dirty="0" smtClean="0"/>
          </a:p>
          <a:p>
            <a:r>
              <a:rPr lang="et-EE" dirty="0">
                <a:hlinkClick r:id="rId10"/>
              </a:rPr>
              <a:t>https://statistikaamet.wordpress.com/author/anuots/page/3</a:t>
            </a:r>
            <a:r>
              <a:rPr lang="et-EE" dirty="0" smtClean="0">
                <a:hlinkClick r:id="rId10"/>
              </a:rPr>
              <a:t>/</a:t>
            </a:r>
            <a:endParaRPr lang="et-EE" dirty="0" smtClean="0"/>
          </a:p>
          <a:p>
            <a:r>
              <a:rPr lang="et-EE" dirty="0"/>
              <a:t>Euroopa Komisjon </a:t>
            </a:r>
            <a:r>
              <a:rPr lang="et-EE" dirty="0">
                <a:hlinkClick r:id="rId11"/>
              </a:rPr>
              <a:t>http://</a:t>
            </a:r>
            <a:r>
              <a:rPr lang="et-EE" dirty="0" smtClean="0">
                <a:hlinkClick r:id="rId11"/>
              </a:rPr>
              <a:t>ec.europa.eu/health-eu/index_et.htm</a:t>
            </a:r>
            <a:endParaRPr lang="et-EE" dirty="0" smtClean="0"/>
          </a:p>
          <a:p>
            <a:r>
              <a:rPr lang="et-EE" dirty="0"/>
              <a:t>Rahvatervise veebisaidid EU </a:t>
            </a:r>
            <a:r>
              <a:rPr lang="et-EE" dirty="0">
                <a:hlinkClick r:id="rId12"/>
              </a:rPr>
              <a:t>http</a:t>
            </a:r>
            <a:r>
              <a:rPr lang="et-EE">
                <a:hlinkClick r:id="rId12"/>
              </a:rPr>
              <a:t>://</a:t>
            </a:r>
            <a:r>
              <a:rPr lang="et-EE" smtClean="0">
                <a:hlinkClick r:id="rId12"/>
              </a:rPr>
              <a:t>ec.europa.eu/health-EU </a:t>
            </a:r>
          </a:p>
          <a:p>
            <a:r>
              <a:rPr lang="et-EE" smtClean="0">
                <a:hlinkClick r:id="rId12"/>
              </a:rPr>
              <a:t>eu/health_in_the_eu/ec_health_indicators/index_et.htm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5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tervist mõõta?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t-EE" dirty="0"/>
              <a:t>tervist </a:t>
            </a:r>
            <a:r>
              <a:rPr lang="en-US" dirty="0" err="1" smtClean="0"/>
              <a:t>mõõta</a:t>
            </a:r>
            <a:r>
              <a:rPr lang="et-EE" dirty="0" smtClean="0"/>
              <a:t> ja hinnata</a:t>
            </a:r>
            <a:r>
              <a:rPr lang="en-US" dirty="0" smtClean="0"/>
              <a:t>?</a:t>
            </a:r>
            <a:endParaRPr lang="et-EE" dirty="0" smtClean="0"/>
          </a:p>
          <a:p>
            <a:r>
              <a:rPr lang="et-EE" b="1" dirty="0" smtClean="0">
                <a:solidFill>
                  <a:srgbClr val="FF0000"/>
                </a:solidFill>
              </a:rPr>
              <a:t>Kas sa oled terve?</a:t>
            </a:r>
          </a:p>
          <a:p>
            <a:r>
              <a:rPr lang="et-EE" i="1" dirty="0" smtClean="0">
                <a:solidFill>
                  <a:srgbClr val="FF0000"/>
                </a:solidFill>
              </a:rPr>
              <a:t>Jah, terve kui purikas!</a:t>
            </a:r>
          </a:p>
          <a:p>
            <a:r>
              <a:rPr lang="et-EE" i="1" dirty="0" smtClean="0">
                <a:solidFill>
                  <a:srgbClr val="FF0000"/>
                </a:solidFill>
              </a:rPr>
              <a:t>Ei, olen puruhaige?</a:t>
            </a:r>
          </a:p>
          <a:p>
            <a:pPr marL="82296" indent="0">
              <a:buNone/>
            </a:pPr>
            <a:endParaRPr lang="et-EE" dirty="0"/>
          </a:p>
          <a:p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hindab</a:t>
            </a:r>
            <a:r>
              <a:rPr lang="et-EE" dirty="0"/>
              <a:t> sinu tervist</a:t>
            </a:r>
            <a:r>
              <a:rPr lang="en-US" dirty="0"/>
              <a:t>? </a:t>
            </a:r>
            <a:endParaRPr lang="et-EE" dirty="0" smtClean="0"/>
          </a:p>
          <a:p>
            <a:r>
              <a:rPr lang="et-EE" dirty="0" smtClean="0"/>
              <a:t>Kes ja mis mõjutavad sinu tervist?</a:t>
            </a:r>
            <a:endParaRPr lang="en-GB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4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Tervise aspektid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Füüsiline tervis</a:t>
            </a:r>
          </a:p>
          <a:p>
            <a:r>
              <a:rPr lang="et-EE" dirty="0"/>
              <a:t>Vaimne </a:t>
            </a:r>
            <a:r>
              <a:rPr lang="et-EE" dirty="0" smtClean="0"/>
              <a:t>ja Emotsionaalne tervis</a:t>
            </a:r>
            <a:endParaRPr lang="et-EE" dirty="0"/>
          </a:p>
          <a:p>
            <a:r>
              <a:rPr lang="et-EE" dirty="0" smtClean="0"/>
              <a:t>Sotsiaalne tervis</a:t>
            </a:r>
          </a:p>
          <a:p>
            <a:endParaRPr lang="et-EE" dirty="0"/>
          </a:p>
          <a:p>
            <a:endParaRPr lang="et-EE" dirty="0"/>
          </a:p>
          <a:p>
            <a:pPr marL="82296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40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Tervist mõjutavad tegurid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Eluviis...........50mitu %?</a:t>
            </a:r>
          </a:p>
          <a:p>
            <a:r>
              <a:rPr lang="et-EE" dirty="0" smtClean="0"/>
              <a:t>Keskkond      20  %</a:t>
            </a:r>
          </a:p>
          <a:p>
            <a:r>
              <a:rPr lang="et-EE" dirty="0" smtClean="0"/>
              <a:t>Pärilikkus          20%</a:t>
            </a:r>
          </a:p>
          <a:p>
            <a:r>
              <a:rPr lang="et-EE" dirty="0" smtClean="0"/>
              <a:t>Arstiabi kättesaadavus 10     %</a:t>
            </a:r>
          </a:p>
          <a:p>
            <a:endParaRPr lang="et-EE" dirty="0"/>
          </a:p>
          <a:p>
            <a:r>
              <a:rPr lang="et-EE" dirty="0" smtClean="0"/>
              <a:t>Mis on tervislik eluviis?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963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Rahvastiku tervisenäitajad. Terviseuuringud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Näitavad eestlaste tervise olukorda, aitavad võrrelda teiste maade näitajatega</a:t>
            </a:r>
          </a:p>
          <a:p>
            <a:r>
              <a:rPr lang="et-EE" dirty="0" smtClean="0"/>
              <a:t>Keskmine eluiga</a:t>
            </a:r>
          </a:p>
          <a:p>
            <a:r>
              <a:rPr lang="et-EE" dirty="0" smtClean="0"/>
              <a:t>Ootatav keskmine eluiga sünnimomendil</a:t>
            </a:r>
          </a:p>
          <a:p>
            <a:r>
              <a:rPr lang="et-EE" dirty="0" smtClean="0"/>
              <a:t>Tervena elatud eluaastad</a:t>
            </a:r>
          </a:p>
          <a:p>
            <a:r>
              <a:rPr lang="et-EE" dirty="0" smtClean="0"/>
              <a:t>Surma põhjuste struktuur</a:t>
            </a:r>
          </a:p>
          <a:p>
            <a:r>
              <a:rPr lang="et-EE" dirty="0" smtClean="0"/>
              <a:t>Loomulik iive ehk sündimus</a:t>
            </a:r>
          </a:p>
          <a:p>
            <a:r>
              <a:rPr lang="et-EE" dirty="0" smtClean="0"/>
              <a:t>Imikute suremus</a:t>
            </a:r>
          </a:p>
          <a:p>
            <a:r>
              <a:rPr lang="et-EE" dirty="0" smtClean="0"/>
              <a:t>Haiguste esinemissagedus</a:t>
            </a:r>
          </a:p>
          <a:p>
            <a:r>
              <a:rPr lang="et-EE" dirty="0" smtClean="0"/>
              <a:t>Tervisekäitumise struktuur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354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Rahvastiku tervisenäitajad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Aitavad kirjeldada rahvastiku terviseolukorda ja selle muutumist</a:t>
            </a:r>
          </a:p>
          <a:p>
            <a:r>
              <a:rPr lang="et-EE" dirty="0"/>
              <a:t>Analüüsida ja juhtida tähelepanu võimalikele </a:t>
            </a:r>
            <a:r>
              <a:rPr lang="et-EE" dirty="0" smtClean="0"/>
              <a:t>probleemidele</a:t>
            </a:r>
          </a:p>
          <a:p>
            <a:r>
              <a:rPr lang="et-EE" dirty="0" smtClean="0"/>
              <a:t>Leida lahendusi ja rakendada abinõusid rahvastiku tervise parandamiseks.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626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83820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Eestlaste keskmine eluiga 2008</a:t>
            </a:r>
            <a:endParaRPr lang="en-GB" sz="32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485900" y="2043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t-EE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0768"/>
            <a:ext cx="8305800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551</TotalTime>
  <Words>614</Words>
  <Application>Microsoft Office PowerPoint</Application>
  <PresentationFormat>On-screen Show (4:3)</PresentationFormat>
  <Paragraphs>154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Solstice</vt:lpstr>
      <vt:lpstr>Chart</vt:lpstr>
      <vt:lpstr>Microsoft Excel Chart</vt:lpstr>
      <vt:lpstr>Mis on tervis? Rahvastiku tervisenäitajad</vt:lpstr>
      <vt:lpstr>Ülesanne</vt:lpstr>
      <vt:lpstr>Mis on tervis?</vt:lpstr>
      <vt:lpstr>Kuidas tervist mõõta?</vt:lpstr>
      <vt:lpstr>Tervise aspektid</vt:lpstr>
      <vt:lpstr>Tervist mõjutavad tegurid</vt:lpstr>
      <vt:lpstr>Rahvastiku tervisenäitajad. Terviseuuringud</vt:lpstr>
      <vt:lpstr>Rahvastiku tervisenäitajad</vt:lpstr>
      <vt:lpstr>Eestlaste keskmine eluiga 2008</vt:lpstr>
      <vt:lpstr>Tervena elatud eluaastad</vt:lpstr>
      <vt:lpstr>Peamised surma põhjused</vt:lpstr>
      <vt:lpstr>Eeldatatav keskmine eluiga</vt:lpstr>
      <vt:lpstr>Keskmine eeldtatav eluiga</vt:lpstr>
      <vt:lpstr>Meeste ja naiste keskmise eluea erinevus Eestis</vt:lpstr>
      <vt:lpstr>Vereringeelundite haiguste standarditud suremuskordajad  EU riikides, 2001 (kõik vanusrühmad)</vt:lpstr>
      <vt:lpstr>Pahaloomuliste kasvajate standarditud suremuskordajad  EU riikides, 2001</vt:lpstr>
      <vt:lpstr>Vigastuste ja mürgistuste standarditud suremuskordajad  EU riikides, 2001</vt:lpstr>
      <vt:lpstr>Hiv levik Eestis</vt:lpstr>
      <vt:lpstr>Uued registreeritud HIV juhud  1 miljoni elaniku kohta  EU riikides, 2003</vt:lpstr>
      <vt:lpstr>Surma tõttu kaotatud eluaastad (tuhandetes)        </vt:lpstr>
      <vt:lpstr>Haigused</vt:lpstr>
      <vt:lpstr>Mittenakkuslike haiguste riskitegurid</vt:lpstr>
      <vt:lpstr>Igapäevasuitsetajate osakaal Eestis 2008</vt:lpstr>
      <vt:lpstr>Igapäevasuitsetajate jaotus haridustaseme järgi</vt:lpstr>
      <vt:lpstr>Suurenev osa tervisekadude põhjustajana on alkoholil</vt:lpstr>
      <vt:lpstr>PowerPoint Presentation</vt:lpstr>
      <vt:lpstr>Tervise riskitegurid</vt:lpstr>
      <vt:lpstr>Autoõnnetustes hukkunuid miljoni elaniku kohta (2007) </vt:lpstr>
      <vt:lpstr>Rahvastiku tervisenäitajad</vt:lpstr>
      <vt:lpstr>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on tervis?</dc:title>
  <dc:creator>eva.p</dc:creator>
  <cp:lastModifiedBy>eva.p</cp:lastModifiedBy>
  <cp:revision>45</cp:revision>
  <dcterms:created xsi:type="dcterms:W3CDTF">2012-09-12T19:37:58Z</dcterms:created>
  <dcterms:modified xsi:type="dcterms:W3CDTF">2012-10-10T15:19:37Z</dcterms:modified>
</cp:coreProperties>
</file>