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256" r:id="rId2"/>
    <p:sldId id="297" r:id="rId3"/>
    <p:sldId id="298" r:id="rId4"/>
    <p:sldId id="299" r:id="rId5"/>
    <p:sldId id="300" r:id="rId6"/>
    <p:sldId id="311" r:id="rId7"/>
    <p:sldId id="275" r:id="rId8"/>
    <p:sldId id="277" r:id="rId9"/>
    <p:sldId id="279" r:id="rId10"/>
    <p:sldId id="258" r:id="rId11"/>
    <p:sldId id="291" r:id="rId12"/>
    <p:sldId id="272" r:id="rId13"/>
    <p:sldId id="302" r:id="rId14"/>
    <p:sldId id="265" r:id="rId15"/>
    <p:sldId id="304" r:id="rId16"/>
    <p:sldId id="276" r:id="rId17"/>
    <p:sldId id="278" r:id="rId18"/>
    <p:sldId id="261" r:id="rId19"/>
    <p:sldId id="262" r:id="rId20"/>
    <p:sldId id="284" r:id="rId21"/>
    <p:sldId id="280" r:id="rId22"/>
    <p:sldId id="283" r:id="rId23"/>
    <p:sldId id="292" r:id="rId24"/>
    <p:sldId id="281" r:id="rId25"/>
    <p:sldId id="285" r:id="rId26"/>
    <p:sldId id="286" r:id="rId27"/>
    <p:sldId id="296" r:id="rId28"/>
    <p:sldId id="270" r:id="rId29"/>
    <p:sldId id="287" r:id="rId30"/>
    <p:sldId id="301" r:id="rId31"/>
    <p:sldId id="293" r:id="rId32"/>
    <p:sldId id="289" r:id="rId33"/>
    <p:sldId id="309" r:id="rId34"/>
    <p:sldId id="310" r:id="rId35"/>
    <p:sldId id="290" r:id="rId36"/>
    <p:sldId id="268" r:id="rId37"/>
    <p:sldId id="269" r:id="rId38"/>
    <p:sldId id="306" r:id="rId39"/>
    <p:sldId id="308" r:id="rId40"/>
    <p:sldId id="307" r:id="rId41"/>
    <p:sldId id="263" r:id="rId42"/>
    <p:sldId id="273" r:id="rId43"/>
    <p:sldId id="303" r:id="rId44"/>
    <p:sldId id="271" r:id="rId45"/>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FA4B47-79E1-4C66-A8C3-44594BAC44C5}" type="doc">
      <dgm:prSet loTypeId="urn:microsoft.com/office/officeart/2005/8/layout/venn1" loCatId="relationship" qsTypeId="urn:microsoft.com/office/officeart/2005/8/quickstyle/simple1" qsCatId="simple" csTypeId="urn:microsoft.com/office/officeart/2005/8/colors/accent1_2" csCatId="accent1" phldr="1"/>
      <dgm:spPr/>
    </dgm:pt>
    <dgm:pt modelId="{C44560CF-E783-49BE-B245-B82DC19D7DF7}">
      <dgm:prSet phldrT="[Text]"/>
      <dgm:spPr/>
      <dgm:t>
        <a:bodyPr/>
        <a:lstStyle/>
        <a:p>
          <a:r>
            <a:rPr lang="et-EE" dirty="0" smtClean="0"/>
            <a:t>porno</a:t>
          </a:r>
          <a:endParaRPr lang="et-EE" dirty="0"/>
        </a:p>
      </dgm:t>
    </dgm:pt>
    <dgm:pt modelId="{AE16DDF9-97D2-4D44-9A95-5665E8A9B2DD}" type="parTrans" cxnId="{B6269B47-92DF-46F5-820C-A15F2EEAAC84}">
      <dgm:prSet/>
      <dgm:spPr/>
      <dgm:t>
        <a:bodyPr/>
        <a:lstStyle/>
        <a:p>
          <a:endParaRPr lang="et-EE"/>
        </a:p>
      </dgm:t>
    </dgm:pt>
    <dgm:pt modelId="{502C7209-FC95-4062-A920-5046B005DDFC}" type="sibTrans" cxnId="{B6269B47-92DF-46F5-820C-A15F2EEAAC84}">
      <dgm:prSet/>
      <dgm:spPr/>
      <dgm:t>
        <a:bodyPr/>
        <a:lstStyle/>
        <a:p>
          <a:endParaRPr lang="et-EE"/>
        </a:p>
      </dgm:t>
    </dgm:pt>
    <dgm:pt modelId="{7558874A-9EE1-4804-A94F-548F65AE294F}">
      <dgm:prSet phldrT="[Text]"/>
      <dgm:spPr/>
      <dgm:t>
        <a:bodyPr/>
        <a:lstStyle/>
        <a:p>
          <a:r>
            <a:rPr lang="et-EE" dirty="0" smtClean="0"/>
            <a:t>erootika</a:t>
          </a:r>
          <a:endParaRPr lang="et-EE" dirty="0"/>
        </a:p>
      </dgm:t>
    </dgm:pt>
    <dgm:pt modelId="{14DE0576-C7FF-47DC-B98F-EC93D024EB35}" type="parTrans" cxnId="{71FB68C3-8D3F-4706-AE4F-A3BD8ADA3D02}">
      <dgm:prSet/>
      <dgm:spPr/>
      <dgm:t>
        <a:bodyPr/>
        <a:lstStyle/>
        <a:p>
          <a:endParaRPr lang="et-EE"/>
        </a:p>
      </dgm:t>
    </dgm:pt>
    <dgm:pt modelId="{C1D938F7-F426-4C1A-A450-AC37B77F5A2F}" type="sibTrans" cxnId="{71FB68C3-8D3F-4706-AE4F-A3BD8ADA3D02}">
      <dgm:prSet/>
      <dgm:spPr/>
      <dgm:t>
        <a:bodyPr/>
        <a:lstStyle/>
        <a:p>
          <a:endParaRPr lang="et-EE"/>
        </a:p>
      </dgm:t>
    </dgm:pt>
    <dgm:pt modelId="{6A8A3A2D-9B03-47FB-AF17-6CD0F92283C6}" type="pres">
      <dgm:prSet presAssocID="{04FA4B47-79E1-4C66-A8C3-44594BAC44C5}" presName="compositeShape" presStyleCnt="0">
        <dgm:presLayoutVars>
          <dgm:chMax val="7"/>
          <dgm:dir/>
          <dgm:resizeHandles val="exact"/>
        </dgm:presLayoutVars>
      </dgm:prSet>
      <dgm:spPr/>
    </dgm:pt>
    <dgm:pt modelId="{42E57062-E539-404F-BEE0-BFB5E4F2DEC1}" type="pres">
      <dgm:prSet presAssocID="{C44560CF-E783-49BE-B245-B82DC19D7DF7}" presName="circ1" presStyleLbl="vennNode1" presStyleIdx="0" presStyleCnt="2" custScaleX="109721" custLinFactNeighborX="-740" custLinFactNeighborY="-7168"/>
      <dgm:spPr/>
      <dgm:t>
        <a:bodyPr/>
        <a:lstStyle/>
        <a:p>
          <a:endParaRPr lang="et-EE"/>
        </a:p>
      </dgm:t>
    </dgm:pt>
    <dgm:pt modelId="{E7189E64-33E2-4AC4-8BC5-1869051544F0}" type="pres">
      <dgm:prSet presAssocID="{C44560CF-E783-49BE-B245-B82DC19D7DF7}" presName="circ1Tx" presStyleLbl="revTx" presStyleIdx="0" presStyleCnt="0">
        <dgm:presLayoutVars>
          <dgm:chMax val="0"/>
          <dgm:chPref val="0"/>
          <dgm:bulletEnabled val="1"/>
        </dgm:presLayoutVars>
      </dgm:prSet>
      <dgm:spPr/>
      <dgm:t>
        <a:bodyPr/>
        <a:lstStyle/>
        <a:p>
          <a:endParaRPr lang="et-EE"/>
        </a:p>
      </dgm:t>
    </dgm:pt>
    <dgm:pt modelId="{18A59DA7-502C-442A-AD6F-4F8847F3417C}" type="pres">
      <dgm:prSet presAssocID="{7558874A-9EE1-4804-A94F-548F65AE294F}" presName="circ2" presStyleLbl="vennNode1" presStyleIdx="1" presStyleCnt="2" custScaleX="110228" custLinFactNeighborX="-3254" custLinFactNeighborY="-7168"/>
      <dgm:spPr/>
      <dgm:t>
        <a:bodyPr/>
        <a:lstStyle/>
        <a:p>
          <a:endParaRPr lang="et-EE"/>
        </a:p>
      </dgm:t>
    </dgm:pt>
    <dgm:pt modelId="{4C9347F4-B47B-4E84-BF4F-AAADD8F1D0DA}" type="pres">
      <dgm:prSet presAssocID="{7558874A-9EE1-4804-A94F-548F65AE294F}" presName="circ2Tx" presStyleLbl="revTx" presStyleIdx="0" presStyleCnt="0">
        <dgm:presLayoutVars>
          <dgm:chMax val="0"/>
          <dgm:chPref val="0"/>
          <dgm:bulletEnabled val="1"/>
        </dgm:presLayoutVars>
      </dgm:prSet>
      <dgm:spPr/>
      <dgm:t>
        <a:bodyPr/>
        <a:lstStyle/>
        <a:p>
          <a:endParaRPr lang="et-EE"/>
        </a:p>
      </dgm:t>
    </dgm:pt>
  </dgm:ptLst>
  <dgm:cxnLst>
    <dgm:cxn modelId="{43C8DD2B-3FBF-475F-A277-8194F5265817}" type="presOf" srcId="{7558874A-9EE1-4804-A94F-548F65AE294F}" destId="{4C9347F4-B47B-4E84-BF4F-AAADD8F1D0DA}" srcOrd="1" destOrd="0" presId="urn:microsoft.com/office/officeart/2005/8/layout/venn1"/>
    <dgm:cxn modelId="{71FB68C3-8D3F-4706-AE4F-A3BD8ADA3D02}" srcId="{04FA4B47-79E1-4C66-A8C3-44594BAC44C5}" destId="{7558874A-9EE1-4804-A94F-548F65AE294F}" srcOrd="1" destOrd="0" parTransId="{14DE0576-C7FF-47DC-B98F-EC93D024EB35}" sibTransId="{C1D938F7-F426-4C1A-A450-AC37B77F5A2F}"/>
    <dgm:cxn modelId="{5BE3E72C-8EC7-437A-95CB-9A608EB6489E}" type="presOf" srcId="{C44560CF-E783-49BE-B245-B82DC19D7DF7}" destId="{42E57062-E539-404F-BEE0-BFB5E4F2DEC1}" srcOrd="0" destOrd="0" presId="urn:microsoft.com/office/officeart/2005/8/layout/venn1"/>
    <dgm:cxn modelId="{E3A28DB6-E0B4-42AB-AA29-82FC7DE52563}" type="presOf" srcId="{04FA4B47-79E1-4C66-A8C3-44594BAC44C5}" destId="{6A8A3A2D-9B03-47FB-AF17-6CD0F92283C6}" srcOrd="0" destOrd="0" presId="urn:microsoft.com/office/officeart/2005/8/layout/venn1"/>
    <dgm:cxn modelId="{3F0B6ABB-660C-4311-9752-2B77E23C36DF}" type="presOf" srcId="{7558874A-9EE1-4804-A94F-548F65AE294F}" destId="{18A59DA7-502C-442A-AD6F-4F8847F3417C}" srcOrd="0" destOrd="0" presId="urn:microsoft.com/office/officeart/2005/8/layout/venn1"/>
    <dgm:cxn modelId="{D3F83D8A-DA5C-4A52-9914-1D2D2C3ED745}" type="presOf" srcId="{C44560CF-E783-49BE-B245-B82DC19D7DF7}" destId="{E7189E64-33E2-4AC4-8BC5-1869051544F0}" srcOrd="1" destOrd="0" presId="urn:microsoft.com/office/officeart/2005/8/layout/venn1"/>
    <dgm:cxn modelId="{B6269B47-92DF-46F5-820C-A15F2EEAAC84}" srcId="{04FA4B47-79E1-4C66-A8C3-44594BAC44C5}" destId="{C44560CF-E783-49BE-B245-B82DC19D7DF7}" srcOrd="0" destOrd="0" parTransId="{AE16DDF9-97D2-4D44-9A95-5665E8A9B2DD}" sibTransId="{502C7209-FC95-4062-A920-5046B005DDFC}"/>
    <dgm:cxn modelId="{2E525ABE-5171-4ECE-A694-2A3022AD3E12}" type="presParOf" srcId="{6A8A3A2D-9B03-47FB-AF17-6CD0F92283C6}" destId="{42E57062-E539-404F-BEE0-BFB5E4F2DEC1}" srcOrd="0" destOrd="0" presId="urn:microsoft.com/office/officeart/2005/8/layout/venn1"/>
    <dgm:cxn modelId="{CE12AF73-80F5-43A6-B551-FF71C370CD10}" type="presParOf" srcId="{6A8A3A2D-9B03-47FB-AF17-6CD0F92283C6}" destId="{E7189E64-33E2-4AC4-8BC5-1869051544F0}" srcOrd="1" destOrd="0" presId="urn:microsoft.com/office/officeart/2005/8/layout/venn1"/>
    <dgm:cxn modelId="{03B02FFA-1394-49C8-BAA0-74C4C6E70895}" type="presParOf" srcId="{6A8A3A2D-9B03-47FB-AF17-6CD0F92283C6}" destId="{18A59DA7-502C-442A-AD6F-4F8847F3417C}" srcOrd="2" destOrd="0" presId="urn:microsoft.com/office/officeart/2005/8/layout/venn1"/>
    <dgm:cxn modelId="{E801123F-7002-4664-9E1E-C4C37DB69B00}" type="presParOf" srcId="{6A8A3A2D-9B03-47FB-AF17-6CD0F92283C6}" destId="{4C9347F4-B47B-4E84-BF4F-AAADD8F1D0DA}"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FA4B47-79E1-4C66-A8C3-44594BAC44C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t-EE"/>
        </a:p>
      </dgm:t>
    </dgm:pt>
    <dgm:pt modelId="{C44560CF-E783-49BE-B245-B82DC19D7DF7}">
      <dgm:prSet phldrT="[Text]" custT="1"/>
      <dgm:spPr/>
      <dgm:t>
        <a:bodyPr/>
        <a:lstStyle/>
        <a:p>
          <a:r>
            <a:rPr lang="et-EE" sz="4800" b="1" dirty="0" smtClean="0"/>
            <a:t>porno</a:t>
          </a:r>
          <a:endParaRPr lang="et-EE" sz="4800" b="1" dirty="0"/>
        </a:p>
      </dgm:t>
    </dgm:pt>
    <dgm:pt modelId="{AE16DDF9-97D2-4D44-9A95-5665E8A9B2DD}" type="parTrans" cxnId="{B6269B47-92DF-46F5-820C-A15F2EEAAC84}">
      <dgm:prSet/>
      <dgm:spPr/>
      <dgm:t>
        <a:bodyPr/>
        <a:lstStyle/>
        <a:p>
          <a:endParaRPr lang="et-EE"/>
        </a:p>
      </dgm:t>
    </dgm:pt>
    <dgm:pt modelId="{502C7209-FC95-4062-A920-5046B005DDFC}" type="sibTrans" cxnId="{B6269B47-92DF-46F5-820C-A15F2EEAAC84}">
      <dgm:prSet/>
      <dgm:spPr/>
      <dgm:t>
        <a:bodyPr/>
        <a:lstStyle/>
        <a:p>
          <a:endParaRPr lang="et-EE"/>
        </a:p>
      </dgm:t>
    </dgm:pt>
    <dgm:pt modelId="{7558874A-9EE1-4804-A94F-548F65AE294F}">
      <dgm:prSet phldrT="[Text]" custT="1"/>
      <dgm:spPr/>
      <dgm:t>
        <a:bodyPr/>
        <a:lstStyle/>
        <a:p>
          <a:r>
            <a:rPr lang="et-EE" sz="2800" b="1" dirty="0" smtClean="0"/>
            <a:t>Prostitutsioon</a:t>
          </a:r>
        </a:p>
        <a:p>
          <a:r>
            <a:rPr lang="et-EE" sz="2800" b="1" dirty="0" smtClean="0"/>
            <a:t>Laste väärkohtlemine, </a:t>
          </a:r>
        </a:p>
        <a:p>
          <a:r>
            <a:rPr lang="et-EE" sz="2800" b="1" dirty="0" smtClean="0"/>
            <a:t>Lapsporno, pedofiilia</a:t>
          </a:r>
          <a:endParaRPr lang="et-EE" sz="2800" b="1" dirty="0"/>
        </a:p>
      </dgm:t>
    </dgm:pt>
    <dgm:pt modelId="{14DE0576-C7FF-47DC-B98F-EC93D024EB35}" type="parTrans" cxnId="{71FB68C3-8D3F-4706-AE4F-A3BD8ADA3D02}">
      <dgm:prSet/>
      <dgm:spPr/>
      <dgm:t>
        <a:bodyPr/>
        <a:lstStyle/>
        <a:p>
          <a:endParaRPr lang="et-EE"/>
        </a:p>
      </dgm:t>
    </dgm:pt>
    <dgm:pt modelId="{C1D938F7-F426-4C1A-A450-AC37B77F5A2F}" type="sibTrans" cxnId="{71FB68C3-8D3F-4706-AE4F-A3BD8ADA3D02}">
      <dgm:prSet/>
      <dgm:spPr/>
      <dgm:t>
        <a:bodyPr/>
        <a:lstStyle/>
        <a:p>
          <a:endParaRPr lang="et-EE"/>
        </a:p>
      </dgm:t>
    </dgm:pt>
    <dgm:pt modelId="{863F7D70-5661-4B1E-86BD-4DE3D30B511A}">
      <dgm:prSet phldrT="[Text]" custT="1"/>
      <dgm:spPr/>
      <dgm:t>
        <a:bodyPr/>
        <a:lstStyle/>
        <a:p>
          <a:r>
            <a:rPr lang="et-EE" sz="2400" b="1" dirty="0" smtClean="0"/>
            <a:t>Inimkaubandus</a:t>
          </a:r>
        </a:p>
        <a:p>
          <a:r>
            <a:rPr lang="et-EE" sz="2400" b="1" dirty="0" smtClean="0"/>
            <a:t>Kuritegevus</a:t>
          </a:r>
        </a:p>
        <a:p>
          <a:r>
            <a:rPr lang="et-EE" sz="2400" b="1" dirty="0" smtClean="0"/>
            <a:t>Narkomaania</a:t>
          </a:r>
        </a:p>
        <a:p>
          <a:r>
            <a:rPr lang="et-EE" sz="2400" b="1" dirty="0" smtClean="0"/>
            <a:t>vägivald</a:t>
          </a:r>
        </a:p>
        <a:p>
          <a:endParaRPr lang="et-EE" sz="1700" dirty="0"/>
        </a:p>
      </dgm:t>
    </dgm:pt>
    <dgm:pt modelId="{292B8661-9956-4E70-95AC-F83C0AF3FFD4}" type="parTrans" cxnId="{F86F4AD4-FA1B-4A68-93B0-1567CC76F0A5}">
      <dgm:prSet/>
      <dgm:spPr/>
      <dgm:t>
        <a:bodyPr/>
        <a:lstStyle/>
        <a:p>
          <a:endParaRPr lang="et-EE"/>
        </a:p>
      </dgm:t>
    </dgm:pt>
    <dgm:pt modelId="{B48414A1-7568-4565-9FB6-8B9498451EAC}" type="sibTrans" cxnId="{F86F4AD4-FA1B-4A68-93B0-1567CC76F0A5}">
      <dgm:prSet/>
      <dgm:spPr/>
      <dgm:t>
        <a:bodyPr/>
        <a:lstStyle/>
        <a:p>
          <a:endParaRPr lang="et-EE"/>
        </a:p>
      </dgm:t>
    </dgm:pt>
    <dgm:pt modelId="{6A8A3A2D-9B03-47FB-AF17-6CD0F92283C6}" type="pres">
      <dgm:prSet presAssocID="{04FA4B47-79E1-4C66-A8C3-44594BAC44C5}" presName="compositeShape" presStyleCnt="0">
        <dgm:presLayoutVars>
          <dgm:chMax val="7"/>
          <dgm:dir/>
          <dgm:resizeHandles val="exact"/>
        </dgm:presLayoutVars>
      </dgm:prSet>
      <dgm:spPr/>
      <dgm:t>
        <a:bodyPr/>
        <a:lstStyle/>
        <a:p>
          <a:endParaRPr lang="et-EE"/>
        </a:p>
      </dgm:t>
    </dgm:pt>
    <dgm:pt modelId="{42E57062-E539-404F-BEE0-BFB5E4F2DEC1}" type="pres">
      <dgm:prSet presAssocID="{C44560CF-E783-49BE-B245-B82DC19D7DF7}" presName="circ1" presStyleLbl="vennNode1" presStyleIdx="0" presStyleCnt="3" custScaleX="164721" custScaleY="110001" custLinFactNeighborX="-3856" custLinFactNeighborY="-5799"/>
      <dgm:spPr/>
      <dgm:t>
        <a:bodyPr/>
        <a:lstStyle/>
        <a:p>
          <a:endParaRPr lang="et-EE"/>
        </a:p>
      </dgm:t>
    </dgm:pt>
    <dgm:pt modelId="{E7189E64-33E2-4AC4-8BC5-1869051544F0}" type="pres">
      <dgm:prSet presAssocID="{C44560CF-E783-49BE-B245-B82DC19D7DF7}" presName="circ1Tx" presStyleLbl="revTx" presStyleIdx="0" presStyleCnt="0">
        <dgm:presLayoutVars>
          <dgm:chMax val="0"/>
          <dgm:chPref val="0"/>
          <dgm:bulletEnabled val="1"/>
        </dgm:presLayoutVars>
      </dgm:prSet>
      <dgm:spPr/>
      <dgm:t>
        <a:bodyPr/>
        <a:lstStyle/>
        <a:p>
          <a:endParaRPr lang="et-EE"/>
        </a:p>
      </dgm:t>
    </dgm:pt>
    <dgm:pt modelId="{34EF827E-607E-47F6-80D5-32462B355CD5}" type="pres">
      <dgm:prSet presAssocID="{863F7D70-5661-4B1E-86BD-4DE3D30B511A}" presName="circ2" presStyleLbl="vennNode1" presStyleIdx="1" presStyleCnt="3" custScaleX="175257" custScaleY="105227" custLinFactNeighborX="30296" custLinFactNeighborY="-6947"/>
      <dgm:spPr/>
      <dgm:t>
        <a:bodyPr/>
        <a:lstStyle/>
        <a:p>
          <a:endParaRPr lang="et-EE"/>
        </a:p>
      </dgm:t>
    </dgm:pt>
    <dgm:pt modelId="{9E69FE6B-5476-40C9-A7AA-8D7628223951}" type="pres">
      <dgm:prSet presAssocID="{863F7D70-5661-4B1E-86BD-4DE3D30B511A}" presName="circ2Tx" presStyleLbl="revTx" presStyleIdx="0" presStyleCnt="0">
        <dgm:presLayoutVars>
          <dgm:chMax val="0"/>
          <dgm:chPref val="0"/>
          <dgm:bulletEnabled val="1"/>
        </dgm:presLayoutVars>
      </dgm:prSet>
      <dgm:spPr/>
      <dgm:t>
        <a:bodyPr/>
        <a:lstStyle/>
        <a:p>
          <a:endParaRPr lang="et-EE"/>
        </a:p>
      </dgm:t>
    </dgm:pt>
    <dgm:pt modelId="{E9020DCB-1F47-491C-AD3A-799D8FA9AF65}" type="pres">
      <dgm:prSet presAssocID="{7558874A-9EE1-4804-A94F-548F65AE294F}" presName="circ3" presStyleLbl="vennNode1" presStyleIdx="2" presStyleCnt="3" custScaleX="175382" custScaleY="100862" custLinFactNeighborX="-26984" custLinFactNeighborY="-11693"/>
      <dgm:spPr/>
      <dgm:t>
        <a:bodyPr/>
        <a:lstStyle/>
        <a:p>
          <a:endParaRPr lang="et-EE"/>
        </a:p>
      </dgm:t>
    </dgm:pt>
    <dgm:pt modelId="{CB89C583-4282-4938-9CDE-D23E19D074ED}" type="pres">
      <dgm:prSet presAssocID="{7558874A-9EE1-4804-A94F-548F65AE294F}" presName="circ3Tx" presStyleLbl="revTx" presStyleIdx="0" presStyleCnt="0">
        <dgm:presLayoutVars>
          <dgm:chMax val="0"/>
          <dgm:chPref val="0"/>
          <dgm:bulletEnabled val="1"/>
        </dgm:presLayoutVars>
      </dgm:prSet>
      <dgm:spPr/>
      <dgm:t>
        <a:bodyPr/>
        <a:lstStyle/>
        <a:p>
          <a:endParaRPr lang="et-EE"/>
        </a:p>
      </dgm:t>
    </dgm:pt>
  </dgm:ptLst>
  <dgm:cxnLst>
    <dgm:cxn modelId="{BC858E79-A84A-48F3-9AC6-36B88FFD7E0A}" type="presOf" srcId="{863F7D70-5661-4B1E-86BD-4DE3D30B511A}" destId="{9E69FE6B-5476-40C9-A7AA-8D7628223951}" srcOrd="1" destOrd="0" presId="urn:microsoft.com/office/officeart/2005/8/layout/venn1"/>
    <dgm:cxn modelId="{B6269B47-92DF-46F5-820C-A15F2EEAAC84}" srcId="{04FA4B47-79E1-4C66-A8C3-44594BAC44C5}" destId="{C44560CF-E783-49BE-B245-B82DC19D7DF7}" srcOrd="0" destOrd="0" parTransId="{AE16DDF9-97D2-4D44-9A95-5665E8A9B2DD}" sibTransId="{502C7209-FC95-4062-A920-5046B005DDFC}"/>
    <dgm:cxn modelId="{71FB68C3-8D3F-4706-AE4F-A3BD8ADA3D02}" srcId="{04FA4B47-79E1-4C66-A8C3-44594BAC44C5}" destId="{7558874A-9EE1-4804-A94F-548F65AE294F}" srcOrd="2" destOrd="0" parTransId="{14DE0576-C7FF-47DC-B98F-EC93D024EB35}" sibTransId="{C1D938F7-F426-4C1A-A450-AC37B77F5A2F}"/>
    <dgm:cxn modelId="{87FE23EC-1733-4E30-96EA-DE0CBBEB0F3D}" type="presOf" srcId="{04FA4B47-79E1-4C66-A8C3-44594BAC44C5}" destId="{6A8A3A2D-9B03-47FB-AF17-6CD0F92283C6}" srcOrd="0" destOrd="0" presId="urn:microsoft.com/office/officeart/2005/8/layout/venn1"/>
    <dgm:cxn modelId="{6ABEE13D-37B6-4563-A64E-C071F9241283}" type="presOf" srcId="{C44560CF-E783-49BE-B245-B82DC19D7DF7}" destId="{E7189E64-33E2-4AC4-8BC5-1869051544F0}" srcOrd="1" destOrd="0" presId="urn:microsoft.com/office/officeart/2005/8/layout/venn1"/>
    <dgm:cxn modelId="{9F544F51-1B57-45BA-B589-C720E1BBDD03}" type="presOf" srcId="{7558874A-9EE1-4804-A94F-548F65AE294F}" destId="{CB89C583-4282-4938-9CDE-D23E19D074ED}" srcOrd="1" destOrd="0" presId="urn:microsoft.com/office/officeart/2005/8/layout/venn1"/>
    <dgm:cxn modelId="{F86F4AD4-FA1B-4A68-93B0-1567CC76F0A5}" srcId="{04FA4B47-79E1-4C66-A8C3-44594BAC44C5}" destId="{863F7D70-5661-4B1E-86BD-4DE3D30B511A}" srcOrd="1" destOrd="0" parTransId="{292B8661-9956-4E70-95AC-F83C0AF3FFD4}" sibTransId="{B48414A1-7568-4565-9FB6-8B9498451EAC}"/>
    <dgm:cxn modelId="{269E0B72-51FD-4084-B1CD-632DCBBCB3B4}" type="presOf" srcId="{863F7D70-5661-4B1E-86BD-4DE3D30B511A}" destId="{34EF827E-607E-47F6-80D5-32462B355CD5}" srcOrd="0" destOrd="0" presId="urn:microsoft.com/office/officeart/2005/8/layout/venn1"/>
    <dgm:cxn modelId="{4D197A35-7EAB-437B-A3DA-DF0860AFD38C}" type="presOf" srcId="{C44560CF-E783-49BE-B245-B82DC19D7DF7}" destId="{42E57062-E539-404F-BEE0-BFB5E4F2DEC1}" srcOrd="0" destOrd="0" presId="urn:microsoft.com/office/officeart/2005/8/layout/venn1"/>
    <dgm:cxn modelId="{23F95D73-3392-494E-B50E-52A4535043CE}" type="presOf" srcId="{7558874A-9EE1-4804-A94F-548F65AE294F}" destId="{E9020DCB-1F47-491C-AD3A-799D8FA9AF65}" srcOrd="0" destOrd="0" presId="urn:microsoft.com/office/officeart/2005/8/layout/venn1"/>
    <dgm:cxn modelId="{C66B2F40-2F7B-4677-AA1D-94CA93D0E554}" type="presParOf" srcId="{6A8A3A2D-9B03-47FB-AF17-6CD0F92283C6}" destId="{42E57062-E539-404F-BEE0-BFB5E4F2DEC1}" srcOrd="0" destOrd="0" presId="urn:microsoft.com/office/officeart/2005/8/layout/venn1"/>
    <dgm:cxn modelId="{AEA8422F-8E29-4562-A597-7E01312D83A2}" type="presParOf" srcId="{6A8A3A2D-9B03-47FB-AF17-6CD0F92283C6}" destId="{E7189E64-33E2-4AC4-8BC5-1869051544F0}" srcOrd="1" destOrd="0" presId="urn:microsoft.com/office/officeart/2005/8/layout/venn1"/>
    <dgm:cxn modelId="{12F1E32B-6414-468E-8489-0543EED13A1C}" type="presParOf" srcId="{6A8A3A2D-9B03-47FB-AF17-6CD0F92283C6}" destId="{34EF827E-607E-47F6-80D5-32462B355CD5}" srcOrd="2" destOrd="0" presId="urn:microsoft.com/office/officeart/2005/8/layout/venn1"/>
    <dgm:cxn modelId="{5B2E141C-E71B-495F-811A-58B252F58B8B}" type="presParOf" srcId="{6A8A3A2D-9B03-47FB-AF17-6CD0F92283C6}" destId="{9E69FE6B-5476-40C9-A7AA-8D7628223951}" srcOrd="3" destOrd="0" presId="urn:microsoft.com/office/officeart/2005/8/layout/venn1"/>
    <dgm:cxn modelId="{1F161218-C3AE-4D5B-819E-A911140E3ABC}" type="presParOf" srcId="{6A8A3A2D-9B03-47FB-AF17-6CD0F92283C6}" destId="{E9020DCB-1F47-491C-AD3A-799D8FA9AF65}" srcOrd="4" destOrd="0" presId="urn:microsoft.com/office/officeart/2005/8/layout/venn1"/>
    <dgm:cxn modelId="{513C3505-B0FB-4D8C-92D5-4CB6BC485479}" type="presParOf" srcId="{6A8A3A2D-9B03-47FB-AF17-6CD0F92283C6}" destId="{CB89C583-4282-4938-9CDE-D23E19D074E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57062-E539-404F-BEE0-BFB5E4F2DEC1}">
      <dsp:nvSpPr>
        <dsp:cNvPr id="0" name=""/>
        <dsp:cNvSpPr/>
      </dsp:nvSpPr>
      <dsp:spPr>
        <a:xfrm>
          <a:off x="-39753" y="0"/>
          <a:ext cx="4674045" cy="42599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755900">
            <a:lnSpc>
              <a:spcPct val="90000"/>
            </a:lnSpc>
            <a:spcBef>
              <a:spcPct val="0"/>
            </a:spcBef>
            <a:spcAft>
              <a:spcPct val="35000"/>
            </a:spcAft>
          </a:pPr>
          <a:r>
            <a:rPr lang="et-EE" sz="6200" kern="1200" dirty="0" smtClean="0"/>
            <a:t>porno</a:t>
          </a:r>
          <a:endParaRPr lang="et-EE" sz="6200" kern="1200" dirty="0"/>
        </a:p>
      </dsp:txBody>
      <dsp:txXfrm>
        <a:off x="612928" y="502338"/>
        <a:ext cx="2694945" cy="3255260"/>
      </dsp:txXfrm>
    </dsp:sp>
    <dsp:sp modelId="{18A59DA7-502C-442A-AD6F-4F8847F3417C}">
      <dsp:nvSpPr>
        <dsp:cNvPr id="0" name=""/>
        <dsp:cNvSpPr/>
      </dsp:nvSpPr>
      <dsp:spPr>
        <a:xfrm>
          <a:off x="2881053" y="0"/>
          <a:ext cx="4695643" cy="42599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755900">
            <a:lnSpc>
              <a:spcPct val="90000"/>
            </a:lnSpc>
            <a:spcBef>
              <a:spcPct val="0"/>
            </a:spcBef>
            <a:spcAft>
              <a:spcPct val="35000"/>
            </a:spcAft>
          </a:pPr>
          <a:r>
            <a:rPr lang="et-EE" sz="6200" kern="1200" dirty="0" smtClean="0"/>
            <a:t>erootika</a:t>
          </a:r>
          <a:endParaRPr lang="et-EE" sz="6200" kern="1200" dirty="0"/>
        </a:p>
      </dsp:txBody>
      <dsp:txXfrm>
        <a:off x="4213601" y="502338"/>
        <a:ext cx="2707397" cy="3255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57062-E539-404F-BEE0-BFB5E4F2DEC1}">
      <dsp:nvSpPr>
        <dsp:cNvPr id="0" name=""/>
        <dsp:cNvSpPr/>
      </dsp:nvSpPr>
      <dsp:spPr>
        <a:xfrm>
          <a:off x="1596754" y="0"/>
          <a:ext cx="4626498" cy="308958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r>
            <a:rPr lang="et-EE" sz="4800" b="1" kern="1200" dirty="0" smtClean="0"/>
            <a:t>porno</a:t>
          </a:r>
          <a:endParaRPr lang="et-EE" sz="4800" b="1" kern="1200" dirty="0"/>
        </a:p>
      </dsp:txBody>
      <dsp:txXfrm>
        <a:off x="2213620" y="540677"/>
        <a:ext cx="3392765" cy="1390313"/>
      </dsp:txXfrm>
    </dsp:sp>
    <dsp:sp modelId="{34EF827E-607E-47F6-80D5-32462B355CD5}">
      <dsp:nvSpPr>
        <dsp:cNvPr id="0" name=""/>
        <dsp:cNvSpPr/>
      </dsp:nvSpPr>
      <dsp:spPr>
        <a:xfrm>
          <a:off x="3112436" y="1656180"/>
          <a:ext cx="4922421" cy="295549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t-EE" sz="2400" b="1" kern="1200" dirty="0" smtClean="0"/>
            <a:t>Inimkaubandus</a:t>
          </a:r>
        </a:p>
        <a:p>
          <a:pPr lvl="0" algn="ctr" defTabSz="1066800">
            <a:lnSpc>
              <a:spcPct val="90000"/>
            </a:lnSpc>
            <a:spcBef>
              <a:spcPct val="0"/>
            </a:spcBef>
            <a:spcAft>
              <a:spcPct val="35000"/>
            </a:spcAft>
          </a:pPr>
          <a:r>
            <a:rPr lang="et-EE" sz="2400" b="1" kern="1200" dirty="0" smtClean="0"/>
            <a:t>Kuritegevus</a:t>
          </a:r>
        </a:p>
        <a:p>
          <a:pPr lvl="0" algn="ctr" defTabSz="1066800">
            <a:lnSpc>
              <a:spcPct val="90000"/>
            </a:lnSpc>
            <a:spcBef>
              <a:spcPct val="0"/>
            </a:spcBef>
            <a:spcAft>
              <a:spcPct val="35000"/>
            </a:spcAft>
          </a:pPr>
          <a:r>
            <a:rPr lang="et-EE" sz="2400" b="1" kern="1200" dirty="0" smtClean="0"/>
            <a:t>Narkomaania</a:t>
          </a:r>
        </a:p>
        <a:p>
          <a:pPr lvl="0" algn="ctr" defTabSz="1066800">
            <a:lnSpc>
              <a:spcPct val="90000"/>
            </a:lnSpc>
            <a:spcBef>
              <a:spcPct val="0"/>
            </a:spcBef>
            <a:spcAft>
              <a:spcPct val="35000"/>
            </a:spcAft>
          </a:pPr>
          <a:r>
            <a:rPr lang="et-EE" sz="2400" b="1" kern="1200" dirty="0" smtClean="0"/>
            <a:t>vägivald</a:t>
          </a:r>
        </a:p>
        <a:p>
          <a:pPr lvl="0" algn="ctr" defTabSz="1066800">
            <a:lnSpc>
              <a:spcPct val="90000"/>
            </a:lnSpc>
            <a:spcBef>
              <a:spcPct val="0"/>
            </a:spcBef>
            <a:spcAft>
              <a:spcPct val="35000"/>
            </a:spcAft>
          </a:pPr>
          <a:endParaRPr lang="et-EE" sz="1700" kern="1200" dirty="0"/>
        </a:p>
      </dsp:txBody>
      <dsp:txXfrm>
        <a:off x="4617876" y="2419683"/>
        <a:ext cx="2953453" cy="1625523"/>
      </dsp:txXfrm>
    </dsp:sp>
    <dsp:sp modelId="{E9020DCB-1F47-491C-AD3A-799D8FA9AF65}">
      <dsp:nvSpPr>
        <dsp:cNvPr id="0" name=""/>
        <dsp:cNvSpPr/>
      </dsp:nvSpPr>
      <dsp:spPr>
        <a:xfrm>
          <a:off x="0" y="1584179"/>
          <a:ext cx="4925932" cy="283289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t-EE" sz="2800" b="1" kern="1200" dirty="0" smtClean="0"/>
            <a:t>Prostitutsioon</a:t>
          </a:r>
        </a:p>
        <a:p>
          <a:pPr lvl="0" algn="ctr" defTabSz="1244600">
            <a:lnSpc>
              <a:spcPct val="90000"/>
            </a:lnSpc>
            <a:spcBef>
              <a:spcPct val="0"/>
            </a:spcBef>
            <a:spcAft>
              <a:spcPct val="35000"/>
            </a:spcAft>
          </a:pPr>
          <a:r>
            <a:rPr lang="et-EE" sz="2800" b="1" kern="1200" dirty="0" smtClean="0"/>
            <a:t>Laste väärkohtlemine, </a:t>
          </a:r>
        </a:p>
        <a:p>
          <a:pPr lvl="0" algn="ctr" defTabSz="1244600">
            <a:lnSpc>
              <a:spcPct val="90000"/>
            </a:lnSpc>
            <a:spcBef>
              <a:spcPct val="0"/>
            </a:spcBef>
            <a:spcAft>
              <a:spcPct val="35000"/>
            </a:spcAft>
          </a:pPr>
          <a:r>
            <a:rPr lang="et-EE" sz="2800" b="1" kern="1200" dirty="0" smtClean="0"/>
            <a:t>Lapsporno, pedofiilia</a:t>
          </a:r>
          <a:endParaRPr lang="et-EE" sz="2800" b="1" kern="1200" dirty="0"/>
        </a:p>
      </dsp:txBody>
      <dsp:txXfrm>
        <a:off x="463858" y="2316011"/>
        <a:ext cx="2955559" cy="155809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D57D63-C9BF-4FE6-9638-94B270290A6A}" type="datetimeFigureOut">
              <a:rPr lang="et-EE" smtClean="0"/>
              <a:pPr/>
              <a:t>27.03.2013</a:t>
            </a:fld>
            <a:endParaRPr lang="et-E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99BC02-BBC1-448C-8F43-EB78D5673FEF}" type="slidenum">
              <a:rPr lang="et-EE" smtClean="0"/>
              <a:pPr/>
              <a:t>‹#›</a:t>
            </a:fld>
            <a:endParaRPr lang="et-EE"/>
          </a:p>
        </p:txBody>
      </p:sp>
    </p:spTree>
    <p:extLst>
      <p:ext uri="{BB962C8B-B14F-4D97-AF65-F5344CB8AC3E}">
        <p14:creationId xmlns:p14="http://schemas.microsoft.com/office/powerpoint/2010/main" val="3655187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9C99BC02-BBC1-448C-8F43-EB78D5673FEF}" type="slidenum">
              <a:rPr lang="et-EE" smtClean="0"/>
              <a:pPr/>
              <a:t>12</a:t>
            </a:fld>
            <a:endParaRPr lang="et-EE"/>
          </a:p>
        </p:txBody>
      </p:sp>
    </p:spTree>
    <p:extLst>
      <p:ext uri="{BB962C8B-B14F-4D97-AF65-F5344CB8AC3E}">
        <p14:creationId xmlns:p14="http://schemas.microsoft.com/office/powerpoint/2010/main" val="200259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9C99BC02-BBC1-448C-8F43-EB78D5673FEF}" type="slidenum">
              <a:rPr lang="et-EE" smtClean="0"/>
              <a:pPr/>
              <a:t>13</a:t>
            </a:fld>
            <a:endParaRPr lang="et-EE"/>
          </a:p>
        </p:txBody>
      </p:sp>
    </p:spTree>
    <p:extLst>
      <p:ext uri="{BB962C8B-B14F-4D97-AF65-F5344CB8AC3E}">
        <p14:creationId xmlns:p14="http://schemas.microsoft.com/office/powerpoint/2010/main" val="4160420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9C99BC02-BBC1-448C-8F43-EB78D5673FEF}" type="slidenum">
              <a:rPr lang="et-EE" smtClean="0"/>
              <a:pPr/>
              <a:t>19</a:t>
            </a:fld>
            <a:endParaRPr lang="et-EE"/>
          </a:p>
        </p:txBody>
      </p:sp>
    </p:spTree>
    <p:extLst>
      <p:ext uri="{BB962C8B-B14F-4D97-AF65-F5344CB8AC3E}">
        <p14:creationId xmlns:p14="http://schemas.microsoft.com/office/powerpoint/2010/main" val="2091148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9C99BC02-BBC1-448C-8F43-EB78D5673FEF}" type="slidenum">
              <a:rPr lang="et-EE" smtClean="0"/>
              <a:pPr/>
              <a:t>21</a:t>
            </a:fld>
            <a:endParaRPr lang="et-EE"/>
          </a:p>
        </p:txBody>
      </p:sp>
    </p:spTree>
    <p:extLst>
      <p:ext uri="{BB962C8B-B14F-4D97-AF65-F5344CB8AC3E}">
        <p14:creationId xmlns:p14="http://schemas.microsoft.com/office/powerpoint/2010/main" val="223400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10C423E-0210-4727-8331-5C9D231622DF}" type="datetimeFigureOut">
              <a:rPr lang="et-EE" smtClean="0"/>
              <a:pPr/>
              <a:t>27.03.2013</a:t>
            </a:fld>
            <a:endParaRPr lang="et-EE"/>
          </a:p>
        </p:txBody>
      </p:sp>
      <p:sp>
        <p:nvSpPr>
          <p:cNvPr id="20" name="Footer Placeholder 19"/>
          <p:cNvSpPr>
            <a:spLocks noGrp="1"/>
          </p:cNvSpPr>
          <p:nvPr>
            <p:ph type="ftr" sz="quarter" idx="11"/>
          </p:nvPr>
        </p:nvSpPr>
        <p:spPr/>
        <p:txBody>
          <a:bodyPr/>
          <a:lstStyle>
            <a:extLst/>
          </a:lstStyle>
          <a:p>
            <a:endParaRPr lang="et-EE"/>
          </a:p>
        </p:txBody>
      </p:sp>
      <p:sp>
        <p:nvSpPr>
          <p:cNvPr id="10" name="Slide Number Placeholder 9"/>
          <p:cNvSpPr>
            <a:spLocks noGrp="1"/>
          </p:cNvSpPr>
          <p:nvPr>
            <p:ph type="sldNum" sz="quarter" idx="12"/>
          </p:nvPr>
        </p:nvSpPr>
        <p:spPr/>
        <p:txBody>
          <a:bodyPr/>
          <a:lstStyle>
            <a:extLst/>
          </a:lstStyle>
          <a:p>
            <a:fld id="{A43E5372-A5C0-4846-A97D-2B0624A57C13}" type="slidenum">
              <a:rPr lang="et-EE" smtClean="0"/>
              <a:pPr/>
              <a:t>‹#›</a:t>
            </a:fld>
            <a:endParaRPr lang="et-EE"/>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0C423E-0210-4727-8331-5C9D231622DF}" type="datetimeFigureOut">
              <a:rPr lang="et-EE" smtClean="0"/>
              <a:pPr/>
              <a:t>27.03.2013</a:t>
            </a:fld>
            <a:endParaRPr lang="et-EE"/>
          </a:p>
        </p:txBody>
      </p:sp>
      <p:sp>
        <p:nvSpPr>
          <p:cNvPr id="5" name="Footer Placeholder 4"/>
          <p:cNvSpPr>
            <a:spLocks noGrp="1"/>
          </p:cNvSpPr>
          <p:nvPr>
            <p:ph type="ftr" sz="quarter" idx="11"/>
          </p:nvPr>
        </p:nvSpPr>
        <p:spPr/>
        <p:txBody>
          <a:bodyPr/>
          <a:lstStyle>
            <a:extLst/>
          </a:lstStyle>
          <a:p>
            <a:endParaRPr lang="et-EE"/>
          </a:p>
        </p:txBody>
      </p:sp>
      <p:sp>
        <p:nvSpPr>
          <p:cNvPr id="6" name="Slide Number Placeholder 5"/>
          <p:cNvSpPr>
            <a:spLocks noGrp="1"/>
          </p:cNvSpPr>
          <p:nvPr>
            <p:ph type="sldNum" sz="quarter" idx="12"/>
          </p:nvPr>
        </p:nvSpPr>
        <p:spPr/>
        <p:txBody>
          <a:bodyPr/>
          <a:lstStyle>
            <a:extLst/>
          </a:lstStyle>
          <a:p>
            <a:fld id="{A43E5372-A5C0-4846-A97D-2B0624A57C13}" type="slidenum">
              <a:rPr lang="et-EE" smtClean="0"/>
              <a:pPr/>
              <a:t>‹#›</a:t>
            </a:fld>
            <a:endParaRPr lang="et-E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0C423E-0210-4727-8331-5C9D231622DF}" type="datetimeFigureOut">
              <a:rPr lang="et-EE" smtClean="0"/>
              <a:pPr/>
              <a:t>27.03.2013</a:t>
            </a:fld>
            <a:endParaRPr lang="et-EE"/>
          </a:p>
        </p:txBody>
      </p:sp>
      <p:sp>
        <p:nvSpPr>
          <p:cNvPr id="5" name="Footer Placeholder 4"/>
          <p:cNvSpPr>
            <a:spLocks noGrp="1"/>
          </p:cNvSpPr>
          <p:nvPr>
            <p:ph type="ftr" sz="quarter" idx="11"/>
          </p:nvPr>
        </p:nvSpPr>
        <p:spPr/>
        <p:txBody>
          <a:bodyPr/>
          <a:lstStyle>
            <a:extLst/>
          </a:lstStyle>
          <a:p>
            <a:endParaRPr lang="et-EE"/>
          </a:p>
        </p:txBody>
      </p:sp>
      <p:sp>
        <p:nvSpPr>
          <p:cNvPr id="6" name="Slide Number Placeholder 5"/>
          <p:cNvSpPr>
            <a:spLocks noGrp="1"/>
          </p:cNvSpPr>
          <p:nvPr>
            <p:ph type="sldNum" sz="quarter" idx="12"/>
          </p:nvPr>
        </p:nvSpPr>
        <p:spPr/>
        <p:txBody>
          <a:bodyPr/>
          <a:lstStyle>
            <a:extLst/>
          </a:lstStyle>
          <a:p>
            <a:fld id="{A43E5372-A5C0-4846-A97D-2B0624A57C13}" type="slidenum">
              <a:rPr lang="et-EE" smtClean="0"/>
              <a:pPr/>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0C423E-0210-4727-8331-5C9D231622DF}" type="datetimeFigureOut">
              <a:rPr lang="et-EE" smtClean="0"/>
              <a:pPr/>
              <a:t>27.03.2013</a:t>
            </a:fld>
            <a:endParaRPr lang="et-EE"/>
          </a:p>
        </p:txBody>
      </p:sp>
      <p:sp>
        <p:nvSpPr>
          <p:cNvPr id="5" name="Footer Placeholder 4"/>
          <p:cNvSpPr>
            <a:spLocks noGrp="1"/>
          </p:cNvSpPr>
          <p:nvPr>
            <p:ph type="ftr" sz="quarter" idx="11"/>
          </p:nvPr>
        </p:nvSpPr>
        <p:spPr/>
        <p:txBody>
          <a:bodyPr/>
          <a:lstStyle>
            <a:extLst/>
          </a:lstStyle>
          <a:p>
            <a:endParaRPr lang="et-EE"/>
          </a:p>
        </p:txBody>
      </p:sp>
      <p:sp>
        <p:nvSpPr>
          <p:cNvPr id="6" name="Slide Number Placeholder 5"/>
          <p:cNvSpPr>
            <a:spLocks noGrp="1"/>
          </p:cNvSpPr>
          <p:nvPr>
            <p:ph type="sldNum" sz="quarter" idx="12"/>
          </p:nvPr>
        </p:nvSpPr>
        <p:spPr/>
        <p:txBody>
          <a:bodyPr/>
          <a:lstStyle>
            <a:extLst/>
          </a:lstStyle>
          <a:p>
            <a:fld id="{A43E5372-A5C0-4846-A97D-2B0624A57C13}" type="slidenum">
              <a:rPr lang="et-EE" smtClean="0"/>
              <a:pPr/>
              <a:t>‹#›</a:t>
            </a:fld>
            <a:endParaRPr lang="et-E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10C423E-0210-4727-8331-5C9D231622DF}" type="datetimeFigureOut">
              <a:rPr lang="et-EE" smtClean="0"/>
              <a:pPr/>
              <a:t>27.03.2013</a:t>
            </a:fld>
            <a:endParaRPr lang="et-EE"/>
          </a:p>
        </p:txBody>
      </p:sp>
      <p:sp>
        <p:nvSpPr>
          <p:cNvPr id="5" name="Footer Placeholder 4"/>
          <p:cNvSpPr>
            <a:spLocks noGrp="1"/>
          </p:cNvSpPr>
          <p:nvPr>
            <p:ph type="ftr" sz="quarter" idx="11"/>
          </p:nvPr>
        </p:nvSpPr>
        <p:spPr/>
        <p:txBody>
          <a:bodyPr/>
          <a:lstStyle>
            <a:extLst/>
          </a:lstStyle>
          <a:p>
            <a:endParaRPr lang="et-EE"/>
          </a:p>
        </p:txBody>
      </p:sp>
      <p:sp>
        <p:nvSpPr>
          <p:cNvPr id="6" name="Slide Number Placeholder 5"/>
          <p:cNvSpPr>
            <a:spLocks noGrp="1"/>
          </p:cNvSpPr>
          <p:nvPr>
            <p:ph type="sldNum" sz="quarter" idx="12"/>
          </p:nvPr>
        </p:nvSpPr>
        <p:spPr/>
        <p:txBody>
          <a:bodyPr/>
          <a:lstStyle>
            <a:extLst/>
          </a:lstStyle>
          <a:p>
            <a:fld id="{A43E5372-A5C0-4846-A97D-2B0624A57C13}" type="slidenum">
              <a:rPr lang="et-EE" smtClean="0"/>
              <a:pPr/>
              <a:t>‹#›</a:t>
            </a:fld>
            <a:endParaRPr lang="et-EE"/>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10C423E-0210-4727-8331-5C9D231622DF}" type="datetimeFigureOut">
              <a:rPr lang="et-EE" smtClean="0"/>
              <a:pPr/>
              <a:t>27.03.2013</a:t>
            </a:fld>
            <a:endParaRPr lang="et-EE"/>
          </a:p>
        </p:txBody>
      </p:sp>
      <p:sp>
        <p:nvSpPr>
          <p:cNvPr id="6" name="Footer Placeholder 5"/>
          <p:cNvSpPr>
            <a:spLocks noGrp="1"/>
          </p:cNvSpPr>
          <p:nvPr>
            <p:ph type="ftr" sz="quarter" idx="11"/>
          </p:nvPr>
        </p:nvSpPr>
        <p:spPr/>
        <p:txBody>
          <a:bodyPr/>
          <a:lstStyle>
            <a:extLst/>
          </a:lstStyle>
          <a:p>
            <a:endParaRPr lang="et-EE"/>
          </a:p>
        </p:txBody>
      </p:sp>
      <p:sp>
        <p:nvSpPr>
          <p:cNvPr id="7" name="Slide Number Placeholder 6"/>
          <p:cNvSpPr>
            <a:spLocks noGrp="1"/>
          </p:cNvSpPr>
          <p:nvPr>
            <p:ph type="sldNum" sz="quarter" idx="12"/>
          </p:nvPr>
        </p:nvSpPr>
        <p:spPr/>
        <p:txBody>
          <a:bodyPr/>
          <a:lstStyle>
            <a:extLst/>
          </a:lstStyle>
          <a:p>
            <a:fld id="{A43E5372-A5C0-4846-A97D-2B0624A57C13}" type="slidenum">
              <a:rPr lang="et-EE" smtClean="0"/>
              <a:pPr/>
              <a:t>‹#›</a:t>
            </a:fld>
            <a:endParaRPr lang="et-E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10C423E-0210-4727-8331-5C9D231622DF}" type="datetimeFigureOut">
              <a:rPr lang="et-EE" smtClean="0"/>
              <a:pPr/>
              <a:t>27.03.2013</a:t>
            </a:fld>
            <a:endParaRPr lang="et-EE"/>
          </a:p>
        </p:txBody>
      </p:sp>
      <p:sp>
        <p:nvSpPr>
          <p:cNvPr id="8" name="Footer Placeholder 7"/>
          <p:cNvSpPr>
            <a:spLocks noGrp="1"/>
          </p:cNvSpPr>
          <p:nvPr>
            <p:ph type="ftr" sz="quarter" idx="11"/>
          </p:nvPr>
        </p:nvSpPr>
        <p:spPr/>
        <p:txBody>
          <a:bodyPr/>
          <a:lstStyle>
            <a:extLst/>
          </a:lstStyle>
          <a:p>
            <a:endParaRPr lang="et-EE"/>
          </a:p>
        </p:txBody>
      </p:sp>
      <p:sp>
        <p:nvSpPr>
          <p:cNvPr id="9" name="Slide Number Placeholder 8"/>
          <p:cNvSpPr>
            <a:spLocks noGrp="1"/>
          </p:cNvSpPr>
          <p:nvPr>
            <p:ph type="sldNum" sz="quarter" idx="12"/>
          </p:nvPr>
        </p:nvSpPr>
        <p:spPr/>
        <p:txBody>
          <a:bodyPr/>
          <a:lstStyle>
            <a:extLst/>
          </a:lstStyle>
          <a:p>
            <a:fld id="{A43E5372-A5C0-4846-A97D-2B0624A57C13}" type="slidenum">
              <a:rPr lang="et-EE" smtClean="0"/>
              <a:pPr/>
              <a:t>‹#›</a:t>
            </a:fld>
            <a:endParaRPr lang="et-E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10C423E-0210-4727-8331-5C9D231622DF}" type="datetimeFigureOut">
              <a:rPr lang="et-EE" smtClean="0"/>
              <a:pPr/>
              <a:t>27.03.2013</a:t>
            </a:fld>
            <a:endParaRPr lang="et-EE"/>
          </a:p>
        </p:txBody>
      </p:sp>
      <p:sp>
        <p:nvSpPr>
          <p:cNvPr id="4" name="Footer Placeholder 3"/>
          <p:cNvSpPr>
            <a:spLocks noGrp="1"/>
          </p:cNvSpPr>
          <p:nvPr>
            <p:ph type="ftr" sz="quarter" idx="11"/>
          </p:nvPr>
        </p:nvSpPr>
        <p:spPr/>
        <p:txBody>
          <a:bodyPr/>
          <a:lstStyle>
            <a:extLst/>
          </a:lstStyle>
          <a:p>
            <a:endParaRPr lang="et-EE"/>
          </a:p>
        </p:txBody>
      </p:sp>
      <p:sp>
        <p:nvSpPr>
          <p:cNvPr id="5" name="Slide Number Placeholder 4"/>
          <p:cNvSpPr>
            <a:spLocks noGrp="1"/>
          </p:cNvSpPr>
          <p:nvPr>
            <p:ph type="sldNum" sz="quarter" idx="12"/>
          </p:nvPr>
        </p:nvSpPr>
        <p:spPr/>
        <p:txBody>
          <a:bodyPr/>
          <a:lstStyle>
            <a:extLst/>
          </a:lstStyle>
          <a:p>
            <a:fld id="{A43E5372-A5C0-4846-A97D-2B0624A57C13}" type="slidenum">
              <a:rPr lang="et-EE" smtClean="0"/>
              <a:pPr/>
              <a:t>‹#›</a:t>
            </a:fld>
            <a:endParaRPr lang="et-E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10C423E-0210-4727-8331-5C9D231622DF}" type="datetimeFigureOut">
              <a:rPr lang="et-EE" smtClean="0"/>
              <a:pPr/>
              <a:t>27.03.2013</a:t>
            </a:fld>
            <a:endParaRPr lang="et-EE"/>
          </a:p>
        </p:txBody>
      </p:sp>
      <p:sp>
        <p:nvSpPr>
          <p:cNvPr id="3" name="Footer Placeholder 2"/>
          <p:cNvSpPr>
            <a:spLocks noGrp="1"/>
          </p:cNvSpPr>
          <p:nvPr>
            <p:ph type="ftr" sz="quarter" idx="11"/>
          </p:nvPr>
        </p:nvSpPr>
        <p:spPr/>
        <p:txBody>
          <a:bodyPr/>
          <a:lstStyle>
            <a:extLst/>
          </a:lstStyle>
          <a:p>
            <a:endParaRPr lang="et-EE"/>
          </a:p>
        </p:txBody>
      </p:sp>
      <p:sp>
        <p:nvSpPr>
          <p:cNvPr id="4" name="Slide Number Placeholder 3"/>
          <p:cNvSpPr>
            <a:spLocks noGrp="1"/>
          </p:cNvSpPr>
          <p:nvPr>
            <p:ph type="sldNum" sz="quarter" idx="12"/>
          </p:nvPr>
        </p:nvSpPr>
        <p:spPr/>
        <p:txBody>
          <a:bodyPr/>
          <a:lstStyle>
            <a:extLst/>
          </a:lstStyle>
          <a:p>
            <a:fld id="{A43E5372-A5C0-4846-A97D-2B0624A57C13}" type="slidenum">
              <a:rPr lang="et-EE" smtClean="0"/>
              <a:pPr/>
              <a:t>‹#›</a:t>
            </a:fld>
            <a:endParaRPr lang="et-EE"/>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10C423E-0210-4727-8331-5C9D231622DF}" type="datetimeFigureOut">
              <a:rPr lang="et-EE" smtClean="0"/>
              <a:pPr/>
              <a:t>27.03.2013</a:t>
            </a:fld>
            <a:endParaRPr lang="et-EE"/>
          </a:p>
        </p:txBody>
      </p:sp>
      <p:sp>
        <p:nvSpPr>
          <p:cNvPr id="6" name="Footer Placeholder 5"/>
          <p:cNvSpPr>
            <a:spLocks noGrp="1"/>
          </p:cNvSpPr>
          <p:nvPr>
            <p:ph type="ftr" sz="quarter" idx="11"/>
          </p:nvPr>
        </p:nvSpPr>
        <p:spPr/>
        <p:txBody>
          <a:bodyPr/>
          <a:lstStyle>
            <a:extLst/>
          </a:lstStyle>
          <a:p>
            <a:endParaRPr lang="et-EE"/>
          </a:p>
        </p:txBody>
      </p:sp>
      <p:sp>
        <p:nvSpPr>
          <p:cNvPr id="7" name="Slide Number Placeholder 6"/>
          <p:cNvSpPr>
            <a:spLocks noGrp="1"/>
          </p:cNvSpPr>
          <p:nvPr>
            <p:ph type="sldNum" sz="quarter" idx="12"/>
          </p:nvPr>
        </p:nvSpPr>
        <p:spPr/>
        <p:txBody>
          <a:bodyPr/>
          <a:lstStyle>
            <a:extLst/>
          </a:lstStyle>
          <a:p>
            <a:fld id="{A43E5372-A5C0-4846-A97D-2B0624A57C13}" type="slidenum">
              <a:rPr lang="et-EE" smtClean="0"/>
              <a:pPr/>
              <a:t>‹#›</a:t>
            </a:fld>
            <a:endParaRPr lang="et-E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10C423E-0210-4727-8331-5C9D231622DF}" type="datetimeFigureOut">
              <a:rPr lang="et-EE" smtClean="0"/>
              <a:pPr/>
              <a:t>27.03.2013</a:t>
            </a:fld>
            <a:endParaRPr lang="et-EE"/>
          </a:p>
        </p:txBody>
      </p:sp>
      <p:sp>
        <p:nvSpPr>
          <p:cNvPr id="6" name="Footer Placeholder 5"/>
          <p:cNvSpPr>
            <a:spLocks noGrp="1"/>
          </p:cNvSpPr>
          <p:nvPr>
            <p:ph type="ftr" sz="quarter" idx="11"/>
          </p:nvPr>
        </p:nvSpPr>
        <p:spPr/>
        <p:txBody>
          <a:bodyPr/>
          <a:lstStyle>
            <a:extLst/>
          </a:lstStyle>
          <a:p>
            <a:endParaRPr lang="et-EE"/>
          </a:p>
        </p:txBody>
      </p:sp>
      <p:sp>
        <p:nvSpPr>
          <p:cNvPr id="7" name="Slide Number Placeholder 6"/>
          <p:cNvSpPr>
            <a:spLocks noGrp="1"/>
          </p:cNvSpPr>
          <p:nvPr>
            <p:ph type="sldNum" sz="quarter" idx="12"/>
          </p:nvPr>
        </p:nvSpPr>
        <p:spPr/>
        <p:txBody>
          <a:bodyPr/>
          <a:lstStyle>
            <a:extLst/>
          </a:lstStyle>
          <a:p>
            <a:fld id="{A43E5372-A5C0-4846-A97D-2B0624A57C13}" type="slidenum">
              <a:rPr lang="et-EE" smtClean="0"/>
              <a:pPr/>
              <a:t>‹#›</a:t>
            </a:fld>
            <a:endParaRPr lang="et-EE"/>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10C423E-0210-4727-8331-5C9D231622DF}" type="datetimeFigureOut">
              <a:rPr lang="et-EE" smtClean="0"/>
              <a:pPr/>
              <a:t>27.03.2013</a:t>
            </a:fld>
            <a:endParaRPr lang="et-EE"/>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t-EE"/>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43E5372-A5C0-4846-A97D-2B0624A57C13}" type="slidenum">
              <a:rPr lang="et-EE" smtClean="0"/>
              <a:pPr/>
              <a:t>‹#›</a:t>
            </a:fld>
            <a:endParaRPr lang="et-EE"/>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facebook.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images.google.ee/imgres?imgurl=http://uudised.err.ee/failid/181557_01.jpg&amp;imgrefurl=http://uudised.err.ee/index.php?06181557&amp;usg=__qxDJOHpZD5inHtsDcS9GLL2747I=&amp;h=225&amp;w=400&amp;sz=32&amp;hl=et&amp;start=8&amp;um=1&amp;itbs=1&amp;tbnid=0YthBFYogC1niM:&amp;tbnh=70&amp;tbnw=124&amp;prev=/images?q=Hispaanlanna&amp;um=1&amp;hl=et&amp;sa=N&amp;tbs=isch:1" TargetMode="Externa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http://images.google.ee/imgres?imgurl=http://uudised.err.ee/failid/143836_01.jpg&amp;imgrefurl=http://uudised.err.ee/index.php?06143836&amp;usg=__r0GxFTNGLvUzLk2igtKYD0mJJ48=&amp;h=300&amp;w=400&amp;sz=45&amp;hl=et&amp;start=4&amp;um=1&amp;itbs=1&amp;tbnid=F9kYwQl4efZ-lM:&amp;tbnh=93&amp;tbnw=124&amp;prev=/images?q=Hispaanlanna&amp;um=1&amp;hl=et&amp;sa=N&amp;tbs=isch:1"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targaltinternetis.ee/" TargetMode="External"/><Relationship Id="rId2" Type="http://schemas.openxmlformats.org/officeDocument/2006/relationships/hyperlink" Target="http://vihjeliin.targaltinternetis.e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amor.e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targaltinternetis.ee/" TargetMode="External"/><Relationship Id="rId2" Type="http://schemas.openxmlformats.org/officeDocument/2006/relationships/hyperlink" Target="http://vihjeliin.targaltinternetis.e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www.sm.ee/fileadmin/meedia/Dokumendid/Sotsiaalvaldkond/kogumik/vaarkohtlemine_2004_1_.pdf" TargetMode="External"/><Relationship Id="rId3" Type="http://schemas.openxmlformats.org/officeDocument/2006/relationships/hyperlink" Target="http://www.opleht.ee/?archive_mode=article&amp;articleid=3936" TargetMode="External"/><Relationship Id="rId7" Type="http://schemas.openxmlformats.org/officeDocument/2006/relationships/hyperlink" Target="http://www.rate.ee/blog/1030319" TargetMode="External"/><Relationship Id="rId2" Type="http://schemas.openxmlformats.org/officeDocument/2006/relationships/hyperlink" Target="http://amor.ee/" TargetMode="External"/><Relationship Id="rId1" Type="http://schemas.openxmlformats.org/officeDocument/2006/relationships/slideLayout" Target="../slideLayouts/slideLayout2.xml"/><Relationship Id="rId6" Type="http://schemas.openxmlformats.org/officeDocument/2006/relationships/hyperlink" Target="http://www.eetika.ee/150193" TargetMode="External"/><Relationship Id="rId11" Type="http://schemas.openxmlformats.org/officeDocument/2006/relationships/hyperlink" Target="http://naistemaailm.ee/seks/seks/2623/#Kolm%20klikki%20seksini" TargetMode="External"/><Relationship Id="rId5" Type="http://schemas.openxmlformats.org/officeDocument/2006/relationships/hyperlink" Target="http://www.postimees.ee/95354/lapspornograafia-internetis-muudid-ja-tegelikkus/" TargetMode="External"/><Relationship Id="rId10" Type="http://schemas.openxmlformats.org/officeDocument/2006/relationships/hyperlink" Target="http://www.terviseleht.ee/200031/31_pornnet.php3" TargetMode="External"/><Relationship Id="rId4" Type="http://schemas.openxmlformats.org/officeDocument/2006/relationships/hyperlink" Target="http://koolielu.ee/waramu/view/1-7f72bfd8-71d2-490b-90e1-d5ee6e441593" TargetMode="External"/><Relationship Id="rId9" Type="http://schemas.openxmlformats.org/officeDocument/2006/relationships/hyperlink" Target="http://et.wikipedia.org/wiki/Pornograafi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youtube.com/watch?v=hjAVL5zFrl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rate.ee/users/henrietteke"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t-EE" dirty="0" smtClean="0"/>
              <a:t>Pornograafia ja internet</a:t>
            </a:r>
            <a:endParaRPr lang="et-EE" dirty="0"/>
          </a:p>
        </p:txBody>
      </p:sp>
      <p:sp>
        <p:nvSpPr>
          <p:cNvPr id="3" name="Subtitle 2"/>
          <p:cNvSpPr>
            <a:spLocks noGrp="1"/>
          </p:cNvSpPr>
          <p:nvPr>
            <p:ph type="subTitle" idx="1"/>
          </p:nvPr>
        </p:nvSpPr>
        <p:spPr>
          <a:xfrm>
            <a:off x="1410233" y="1999449"/>
            <a:ext cx="7406640" cy="1752600"/>
          </a:xfrm>
        </p:spPr>
        <p:txBody>
          <a:bodyPr/>
          <a:lstStyle/>
          <a:p>
            <a:r>
              <a:rPr lang="et-EE" dirty="0" smtClean="0"/>
              <a:t>Eva Palk</a:t>
            </a:r>
            <a:endParaRPr lang="et-EE" dirty="0"/>
          </a:p>
        </p:txBody>
      </p:sp>
      <p:pic>
        <p:nvPicPr>
          <p:cNvPr id="4100" name="Picture 4" descr="http://www.dragonflyteaching.org/wp/wp-content/uploads/2011/10/child-question-mark5.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7403" y="1640034"/>
            <a:ext cx="1381653" cy="276330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data:image/jpeg;base64,/9j/4AAQSkZJRgABAQAAAQABAAD/2wCEAAkGBhQSERIUERQVFRUWGBcYGRUYFyQYGBscIBQVFRcWFxUaIiYgGCAjHRcZIDIgJCcpLC4tGB8xNTAvNSYtMCkBCQoKDgwOGg8PGjUkHyQsNDQsNDQvMSwsNTQtLy8xLCwpNCwyLCwsLC8sNDQsKiwqLCwvLCw0NTU0LSwsMTUsNf/AABEIAEgAyAMBIgACEQEDEQH/xAAaAAACAwEBAAAAAAAAAAAAAAAABAEDBQIG/8QAPRAAAgAFAAcDCwMEAQUBAAAAAQIAAxESIQQFEyIxUWEyQXEGFBUjQ2JjgZGhsUJywVKy0fCSJDNTc+EW/8QAGgEBAAIDAQAAAAAAAAAAAAAAAAECAwQFBv/EADERAAEDAgQDBwMFAQEAAAAAAAEAAvARUQMSITEEFEETUnGBscHRImGRIzJC4fGhBf/aAAwDAQACEQMRAD8A9HpOmsHcszC0sjgMRuMxsmLyI5jlFXnjL23bc9XMoxyp7E0cj1inTJpEx7slS1felMx/tr9oWM233rBQ+/KP+I7TWig0kmi8255zHWT3un/PGHbdtz1cyjHKnsTV69Ynzth23bc9XMoxyp7E1evWFtCS51WtaUUn+qU3D6Roa10ESgjLUgAqwOSU7/GlY0sTjcDD4lnDO/c8EjTTSaLMzCxXYTsUbDeevndWETURWmFqCqOQxypO7MFOBHOOPOWXts27uTMnKnsTRyPM+MO6w1iglEijVANoObSRU08I4l6KiyLzvUQ73NeIHXEcPhf/AGnjAGJxmGWl2JlAA+bbeg0XQxeEHaZcF9QG1NTJ4pXzlh22bd3Jm8cqezNHI8z4xHnLDts27uTMnKnsTRyPMjrCe1t62Cn75R/NP46xG2t62Cn7pR/NP46x6fKJJ5LmZzeT3unfOmXts25uTMnKnsTRyPMjrB50y9tm3dyZk5U9iaOR5nxhHb29bBT90o/mn8RyZ9vWwU/dKP5p/HWGUSTyUZzeT3un/O2HbZt3cmbxyp7E0cjzI6xPnbDts27uTMnKnszRyPM+MI7yrdaxVBQtQ2tLPAXcKiIE+nWwU/dKP5p/EKCSeSnO4dZPe6f86Ydtm3dyZvHKnszRyPMjrB50w7bNu7kzeOVPYmjkevjCO2t62Cn7pR/NINtTrYKfulH80/jrDKJJ5JnN5Pe6am6Sy5Z23fVzKMcqexNHI9Y487Ze27bnq5lGOVPYmr16wuZ1OO9aKH3pR/kfxFW2t471gofflH/EWAFpJoqFxHWT3unfO2Xtu256uZRjlT2Jq8j1ET52y9tm3PVzKMcqexNXr1hETbfesFD78o8PpBtrfesFD78o/wCInKLSTRRnN5Pe6d87Ze27bnq5lGOVPYmr16xI0x17bMbPVzN45U9iaOvUQjtrfesFD78o/wAiDbW+9YKH35R4fSGUSTyTO68nvdannTDtsxt3JmTlT2Jo5HqOsHnTDts27uTMnKnsTRyPM+MZ0vSLcHesFP3yj/iOtvb71gp+6UfzT+IrlEk8lfObye90/wCdMO2zbu5Moxyp7E0cjzI6wedMO2zbu5MycqexNHI8z4wht7etgp+6UfyR/EdCdb1sFD70o/mn8dYjKJJ5JnN5Pe60ZGkuGWpJKkI4rxUkWTAPz84IV0VyHSmSpUfullhT/j/EEanEAVC6PCONDVJaTia1c2uzCnEoXN6eIzSPUeTuuZkybPmsx2MqWWVAd0Cm6tO8gKcx5PTP+44X+tivjcbl+ceo0HVU6Vq6fbLfaTWFEpvBcYp/y+sZsWhaKrUwcweSNhr+Np4LJTygnvLeVczl3V1JPFMlpY+dPlDolNcJagz5wBIDcApIBFeHCnGM3ybQGaTTAUsvQkhSPvHodUyHbQXeRmbOc1JPZF1CK9wGfrHE4oN4jizhEUawCvQkvrpUahtBqBSvXRbnD5hhZq1Jr99G2F6nSuyW0jR9KlpMYpLKJnBFCvArjvEI6zA2cp5OAchK0U1GRTgMVjT13o4GgSpeivVdta7p/VR6Hw2tgpyjzh03bDRpSy3l1soxoVuazFykilJg/wCUYRwrMPicJ+A3Lqc1BQUyncXrt1WZ4ecJ2Y1006mtehtRM+gZ4ZVCrgXqS4tsNSVLVpwBPgKxRomqJzqjSwtCTsrmClxSrIoOTSGfLbWBOkbNDRZShUocVt3x8xQeAjXcsiaJpJkzJmykCxZdCgYgirNW4bvGinxj0Be6gN5PNc4YbC4gdJ/z4XnBqybtBKlgO6gtapBotaMjtwFPHGINI1NNlyjNrLKKaKyuGurxlinGmfpGzIJbV7TEdUbSJrGbMJpatWJWnE8rRk3dYt1rq5GlaDJQiXLqrUYi9ixHFeINpck8BUCHamtE7EUqLaeeyr1vcNG0HR1bfYbSjtQUpRVJPDDUA92E/KLVC6MUWWwJRakFwXNa3KE7lApSNbT9E2utJV7KApFiVqaIlxJpwqxwOJofn57ymQ7d3Zhe7syoDUqooAGIwCQOz3UzxiMM6geatjCgJp1oPJW+TsiY01WlSxNEs3AFgoKmu6SeRzwPCKjok6aJs9FFiFnuBAW01LIBWvh8o0vJXRyNG0ubLtuIEtKkC2oq5JPAZH0MdaFPGi6vd1IZ50w7LGKLWjUPcLWYV7yIsXnMaeCo3DGUV2oT8UlllvqSektZjKFW4Bb2CmjZKsD2adeEN6+1GujypJVlMwKWYFxUqcWIveMnMPaw0IHzDRr1w4aZvgsXY1cFa14Xip/qiNdSlOsUbSGULtFCpWptVcl+5QWpg5NTyioxCSPNWOE0A6WHgsWTqKeQtqioBdELAO0v9QsOaRMnUk4pLdFBUn1ZuGVIJZWzgDr4Ru69nz5c6fMVZcoEG2ezXM4phJYJNK0HAY41hHyhnGTouiaOm61u1YdSbgp+ZOPdEWGI40+6o7BY2u+nzpPDdInUM9RMIUESC1WuFKUNycc04RxO1NOlyROK0RSLaneIbihXj9Y1tA0rzfV7zOMyfMqgbPDNSO+hDHxMW6wRFl6DKmOtBMEybVwWuZgWDLx4M1SYdo6vn/qdiylRb12WJo+o57BCiitC8tSwDun6gEOSMxo6u1EDozz2ZKjEoGYFXNKhz3EZ3ekaGv586XPmTEWVKW2iaQzXEi0bkta4JpTdXrWFtaaFTQNFUMESjTmYnixFVRVrVibiOlKmKnEc4D7q4wmsJ0rSCeCT1UsyVInzVlI8uwqswsMAkXBe89OHdFGh6pmsqFAvAtLDOFZ0/UApyQOcaXmRGrZCoyptXMxmZgBxoqdc08AprDmkyfUOs9bW0dSJGkDd2goQEGc1GCMihic+p8U7KoFeg/uV+y87oTb8sKeDKVPNCwuX5QRRoLVeXTG+rL03hcsRGPidws3BH6TJ8LjTj6yZTvd6dGDH8wvWvSuR0aO9Ob1s3u33/vOYananNEKOswzFLKqhgaAsC5LABQLTxMbQIAFZJuucWlxNJJsp1TrHZTLqbrYI69/4h99kQ2z0hpaualM0r34BH0MZI1XON/q2qtQwxUEC40FanGcVxmGtE8n5sxQxogZpSi45JckKwAqQMVzTBFKxzsfgWPxe3ZiFjqAGlDWm1Q4EadD8rZwsZ4Z2ZbmHStR46gieCo0sSZc2VMUtMtdWYhRUBZiTDsrsq1V+YqO+PR+XOv8ARp2iy5ejTpbO0yVQS6NRQwcg07Ioo+0YMrUUx1JXJtDWgGp9YZQtxnIiubqeYJazKVDVrT9JD7PJ4ZPChNYzN4dopV5JG5NKn8UH4CyjiXhpbl0O329VRoGkiXNluyB1DBih4VHER6CT5Ry5U950qfOZZhLGQy/qIO6XJKgcMjNBTMYJ1TOqRszW5kPDDKtzAmtBQZJ4RA1ROJcbNqr2uhpcKf1VAriuMxsua125kmq1GPezYdZPhLTnvZmoAXYtjgGJJIHSOQv3z4GGtH1c7y5kxaWoVBzmrGi0HfDOl6kdWCqGYsGJqoWlvEkliBTBNSKVFYvmA0knVY8jiK0kmizgPlXPgY6H0rnwaHl1DOKk2Z2mysqL77buFeX55Rw+ppwoWlkA25weJtVsE4JxXniGYXkmqZHWkmiUOfnnwMc0r0rnwMOztTTgGYobRdVv2NazU44PHGIp0nQZiAGYhUNwJ50B+RoQaGhzCoknmoLXDcSTRL0+VfsYLflXPgYfGpJzGiIWqEJpjLLcvaIyR9YltSTaSzbXaKWABFRaaEtU7vDv/OIZheSaqcjrSTRIU+VfsYmnyrnwaG11POPszlilDQG8YKgE1rAdUTrguzNSLuIpQG266tBnGTxxDMLyTVMjrSTRKU+Vc+BiKV6V+xjRTUU0qrEUuMxafqBQVaqjI/8AmYzbvv8AnnEgg7STdQWkbyTZFvyrnwMTT5Vz4GILf715wXf715xMk9VWSeimnyr9jHQ+lc+DRxd/vXnE3f715wknqpknom9BasyX1dD4G4V+sTFWgN62X1dPreII0uJ3C6fA/tKp1g3rpv73/vaH9E8o7NnuVCyXlHIyGZmuFVIBFeBDDEZesH9dN/8AZMp4h2wY9bOk6POnktsabbRz21UbLZUf9VOIoRxGI2CQAKiT2Wk0EuNDTX5+PVISfK6hcmWSWLZvobTK2YVjZvW8RSg6REnysAIbZVcmQWN9AdlgUW3FR1P8RyBo9+jy7ZQWYkwNMrlXLzVQk1xSiGnKG9H0PRGM6myKhnlrvBWBSTiZVmze4qLR4mmIoclpPZZB2h/kJPVLaF5XmWBagqEsy2CNs01qineGK/fpFUzymBkbAS6ILitXqQ20vQ1tzaKrTvr3Q/tZLldoVYf9ELdoFBpIYOMmmDQZ4cKisSmhaIJr/wDbbEkhKqAAS21GZgQNQLlWNLsL3QqytaKaYlKB32n4SszytBYMstlO0eaSJmatLsIG7QDvoQeRrEL5XULkSwtWDraQCGEvZkk2ZrxNoU178x0nmwliiSidkHBY1Yv5zZa1G47PNPnF03V+ihNJtMo50iw3iqlSuzAJarVzSgpStSTSI+iyfqd4XWNq7XGyR1C1LNKcGtKNLcutRQ1GcjHjDyeVVrAojKLpjmkzeuelaMVpQU7JVutY1NbDRn0pWGzmKTMEw3rdtBLW0i5grLSlB3kEE8BGdoJlS9ZC10Ere3lNFFZRqoJYioJpxIrwiatdqR0k8FWj2HKHaVp7/wColeVgWZfsQAJwnBVa0V2RlEHdzUZqKZ7ook+UlEVbK0ly0rdxsnbWtKd/CnzjT0DQNFacxOx2RMoKC4BCGWxLEs2GrQMAK15CKNH0bRTK0dm2am+SHBYMWqxEzKtUY4hlxQUPN9FrKaYneHX+0vO8qbrvV8V0he3/AOVy9ez+nh16RRrnyhOkClttWvbIKlrAlQAoI7+JY5pWNSTLkylIUSdo8rSx21bIcbNa3UFVrThURZK0HRAJVdi29k3gBh5szVIuuHrBTOa8sCAcwbBC3EcKF28/1Z0vyqpb6vg2jt2+OyS2nZ/Vx6dYJXlTQAGXXcmSzvDKtN2ooGRgCDzBBHcIbkrox2RpJQ10Nqq1pqznbDtYAAGP09I5bRdFaSpYoh2i3NcGZgZ5DWkNcDbxDKRQV76w+myfqd5Kf/qCXlOUJKTmm5fLVCALWnEBePfyiZHlTaqqZdRYyHeFTWbtai5SBQ4yD8o1tHOiJNmBrVltKcNay0YecS7AoV2zaDXNSBWgMZ7aJI2E+7YrMVptGVgykhhYqAPcuMDDA1zwwBbaT2QjEH8pPdVS/KnILIWIacwN/wD5ECEHdNSKDNflGFfFN33/ADygu+/55Rna0DaT4Wq7Ec7eT5V18F8U3/f88oLvv+eUWkllSSXV18F8U3ff88oLvv8AnlESSyVkm6e1e/rpX70/vWCKdXN66T1mJ9b1xExpcTuF1eB/aV3rDV80zptJUyhmPkS243tQjHAwv6Omn2U3Pw2wefCCCA4k02Q8C0mtUejpp9lNz8NsHnwg9HTT7Kbn4bYPPhBBDmTZRyDe8j0dNPspufhtg8+EHo6afZTc/DbB58IIIcybJyDbo9HTT7Kbn4bYPPhB6Omn2U3Pw2wefCCCHMmycg3vI9HTT7Kbn4bYPPhB6Omn2U3Pw2wefCCCHMmycg26PR00+ym5+G2Dz4Qejpp9lNz8NsHnwgghzJsnIN7yPR00+ym5+G2Dz4Qejpp9lNz8NsHnwgghzJsnINuj0dNPspufhtg8+EHo6afZTc/DbB58IIIcybJyDe8j0dNPspufhtg8+EHo6afZTc/DbB58IIIcybJyDbo9HTT7Kbn4bYPPhB6Omn2U3Pw2wefCCCHMmycg3vI9HTT7Kbn4bYPPhB6Omn2U3Pw2wefCCCHMmycg3vI9HTT7Kbn4bYPPhB6Omn2U3Pw2wefCCCHMmycg3vJjV2gTdtKJlTANolfVtgh1NeHDrBBBGHFxM51W3w/DjCBAK//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813" y="3021687"/>
            <a:ext cx="3966740" cy="142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5" descr="data:image/jpeg;base64,/9j/4AAQSkZJRgABAQAAAQABAAD/2wCEAAkGBhAQERASEBQSERAUERAVEBYRFRQQEBQQFBUVFBYYEhYYHCYfGRkjGRISHy8gJCcqLCwsFR4xNTwqNSYrLCsBCQoKDgwOGg8PGjUhHSQqKSkpLSo1MSkvKSw1NSwuLCksLDUqNSwpNCopLCw0KSwsLS4pKSwsLDUsLCwsNCwpLP/AABEIAKUBGAMBIgACEQEDEQH/xAAcAAEAAgIDAQAAAAAAAAAAAAAAAQUGBwIDBAj/xABLEAACAgIBAgMEBAkGCwkBAAABAgADBBESBSEGEzEHIkFRFGFxkRcjMjRUgZTD00VidIShsxUWM0JSY3KTsdHwJDVEU4KSosHhCP/EABoBAQADAQEBAAAAAAAAAAAAAAABAgQDBgX/xAApEQEAAgIABQIHAAMAAAAAAAAAAQIDEQQSITFRQXETFCIyM2GBI6Hh/9oADAMBAAIRAxEAPwDeMREBERAREQEREBERAREQEREBERAREQEREBERAREQEREBERAREQEREBERAREQEREBESIExIiRsTEiJImJEQJiRECYkRAmJEQJiIgIiICIiAiRECYkRAmJEmAiIgIiICIiAiIgIiICRJkSJGGe0Hx+3Svo+qRf53m+tnl8fL4fzW3vnMQ/D+/6Ev7Qf4U5+3/+T/63+4moZ9zhOExZMUWtHVmveYnUNt/h/f8AQl/aD/Cj8P7/AKEv7Qf4U1JE1fI4PCnxLeW2/wAP7/oS/tB/hR+H9v0Jf2g/wpq/pnSrsmxa6UZ2JA7AlRveix1oDt6mdaYZ8xa7eVJJAPmI+15ehKa5a+wTlPD8LEzHrEb79de20xe7an4f2/Ql/aD/AAo/D+/6Ev7Qf4UwXxl4WXp9laC1bC9anQDdiBxc8iNa5q+h6j46lbZ0DJWoXNVYKyzDZRxriqsWPbsvvj3vT1+U4YY4LNjrkrPS3SNzMblaZvE6bM/D+/6Ev7Qf4Ufh/f8AQl/aD/CmpImz5HB4/wByp8S3ltv8P7/oS/tB/hT0dM9uTX301fQ1Xzbqq9+eW1zdU3ryxvW96mnJZeGfz3C/peL/AHqSl+BwxSZiPKYyWfVkRE861kREBI3Dek19478SdQq5JRTZVSPW/QckfzSuwn2nvOmPHOS3LDnkvFI3LMOreIMXFG77Ur+QJ25+xR3P3TE832uYq7FVdtv16Wtf7Tv+yapssZ2LMSzE92bbMftJ7mcZ9WnAUiPqnb5t+NvM6r0bIb2xn4Yo19d3f+yuejH9sVZ/ymPYo+aOr/2HU1dJ1Os8Hh8aUjisnlvLpXj/AAMggLaK3Potv4sk/UT2J/XMiDCfNUv/AA94zysIgK3Or41WbKfXxPqp+sfrBmXJwHrjlopxnpeG99yZS+GvFVGcnKo6ca8ytvy0P/2PrEutz5lqzWdTHVvraLRuCIiQsREQEREBERASJMiRI1B7f/5P/rf7iahm3vb/APyf/W/3E1DPS8B+CP6yZPuknr6X0m7JsWqlC7kj078VJA5N/NG9kzyT1dLzLaLPPp/LqBblrkE5e5yPw373bfx1NGebxjt8PXN6b7b/AGpWOvVY42Tl9JyXPHy7grqOYPEqSBz4794e6SOXbvuVmd1B7rrLjsO7l+xY8WJ5e6SSex9O/wAB8o6j1F8i1rbSDY/HmQNciBx2QO29Ab18SZ55xwcPEf5clY+JMRFpj1/4ta3pHZJcnsSSBvQPcDfr2+v4/OW9/ivIfEXCJHkLw13bnyDMdlt9weWuPoABrUp4nXLw+PLy81d8s7j9SiLTHaVtm+FcumhL7KnWtuWyRriAQAW+pt7Hz1KmWeR13IvoTHbTUUKrVqFH4pUBUsCO+jz7k77kempWTnws55rMZ5jm3Pbx6JvrfQll4Z/PcL+l4v8AepK2WXhn89wv6Xi/3qTRk+yfaVY7vqyIieQbiIiBBEFZMQMO8U+znHygz0gUZHqCo1W5/nqP+I7/AGzSfiHK+g2PTepFy+qf8Dv00R33PpwzXvtg8AL1HFa2pf8AtlCs1RA96ysd2rPz9Nj6x9ZmrHxeSkahmvw1L23L55yvFV7H3NVj4ce5+8yttzrW/Kdz9rGdETjbLe3eXatK17Q5i5vmfvM9NHV70/Jsb7Cdj7jPHErF7R2laaxPeGXeH/aBfjWpYOzqezJ2JHxDL6MD8u0+lPBXjCjqeOLqSOQPG1P86uz10fqPqD8f1GfHszP2V+Mz03PrZm1j26qyATpeBPZz/snvv5cvnLXyTf7u6taRXs+r4kKZM5rkREBERAREQEiTIkSNQe3/APk/+t/uJqGbe9v/APJ/9b/cTUM9LwH4I/rJk+6SZL4e8Xri419DVLYbeQVylTGocSV7Ffxn4zi3FuwC9vWY1LTwzVjNk1jLJWnZZmDKoUJp/f2p5A8SNDR79o4/FjyYZ+LEzEanUd+iKTPN0VROzs+veTLTxNVjLk2DEJNG+SMWVwwb3/dAUFVHLjo7I46Mqt/9f9fbNGHJGTHF4jUTG+vSY91ZjUpiJAnXekMk8J+LEw0uV6hcLQF7rX7ikHmdkEsdhPcPunjMdscsSx9SST2C9z3PYdh9gmT9ZxemrhUNQXOV281DYjMnm+/+M0g58eGtL3XmOWpi8+bwMY8lr56VmtrTqd9N68L33EREksvDP57hf0vF/vUlbLLwz+e4X9Lxf71J9DJ9k+0qx3fVkRE8g3EREBERASJMQPkv2q9AGF1TLrQarZhbWB6BbRz0PkAxYfqlH0jw3mZZ1jUXX/M1ozqPtYDQ/WZtH274oPV8AgAl6KQR67Ivcd/n2OpvrHx1RQqKqKOyqoCqB9QHYQPmDE9h3WrACaFr3/5ltYP6wpOp33ewXrKjtXS31Lcu/wC0CfTgEmB8i9U9mXV8YE24d/EeprAvUD5k1ltD7ZjJQgkEEEeoPYz7e4zHfFHs/wADqKkZNK+Yfyba9Jep+YcDv9jbH1QPL7KeunM6ViWMd2Ihqs+Zao8Nn6yoU/rmXTBvZl4abpYzMIv5qLcl1TEcT5dyaAI+YNTb127zOYCIiAiIgIiICRJkQNQe3/8Ak/8Arf7iahm3f/6AP/d/9b/cTUHMfMffPScB+CP6yZI+pyiceY+Y++OY+Y++blOq88H5WJVkq+YvKpBzGixPNdcQEHaze9aOvTc8nUq6GyXSgrXRz41szPYvD4Ox1sb2CRrt6fCV3MfMffJW3RBBAIIIIPcEaII+4TH8rrNOaLTua616R+9eVubprTIPF/hI9PepHsRy9atpSSwOgHP5IHHmGA77Op6MrK6cenIiJrNB5sPMsKg2e4dNr3iFqQ8PQb9T3Exu7MZ9c3LaLEcmLaLHbEbPxPedXMfMffOEcHkyUpGfJM2rO5mOnN+pjwnm1M6hOpM48x8x94jmPmPvn0nPTlLLwz+e4X9Lxf71JV8x8x98svDLj6bhdx+d4vx/1qSmSfon2lMR1fV0RE8i3EREBERARE8HW+sV4lF2RceNdSM7fPQ+A+snQH1mBp/xfR/hDxTh0L3XGWg2a9AKy2Q2/wD3KP1zdwms/Zb0RqxldXz+NeRmsXXzCFFWMTyA2fTl7vb5Kv1zLX8WK35rTkZZ76NNfCnt/rrilZ/9JMDIJExps3rFn+Tx8PHHwN99lzj7VqQD/wCU6jgdbb1y8Gv/AGMS1v7XugZXExP/AAZ1te4zcNv9vDcD71uEpX8ZdXS9aKqMXqTbIubE86iqn07WW2cqw383kT9Q7bDMMFd5eW3w4YqfrAsb94JbSv6TTYFd7VVLbGDOqt5iqQiqFDaG9BfXUsICIiAiIgIiICRJiB5crp1VuvNrrs1vjzVX1v11sdvQfdOj/F/E/R6P91X/AMpYxJ3PlGoUfV+n4ePRfecallqptsIFVeyK0ZyB29SF1+uVPQsrGvCm/CxsVbDWKOTY1xtd1Z+ICDs3FN6PyPymSdb6d9JxsigHj5tF1fLW+PmIyb19XKYfj+A8imqvjZgUvj20XVNTjNUjNVXZWxyR5m32jk7BGiPlJ5p8moWh6j0UFQWwAWQuuxSN1jlth2/J9x+/1GD1LonlpbywPKdyiNqkKXHcr6eoBBPy3KLoXhTGtx8nGrzaMhrMLHoZqODMhqtyLOZUMfdZrx7v83U7cv2d5NnmWHIoGTf9LXIIoJoFWVVTSwpQvtXC4yEEkglm321I5p8moXpyej+a9J+g+ciu1iEVc1VF5MWGu2lOz9XeddmR0w4t+VRXi5FdNdzt5SVHvUhsK712Ovn/AKQlDj+BMp7Mn8d9GqTIyGxWCbyObYiYqWeYG/JALdtb2OxGhLXpPgqyvF6jRbcr2Znm7Yeawr5460Dva7O2uO+7H11J5p8moezLGFXXjucbG1doAOKa9bqe31Ye8dL6D6z6Azr6BkdPzGtRKKPMqTGawBKnXV9QtXgyjTLo65Dsddp5z4TzLkx68i/HZcd0aryaXQkCi6gh+Vjb7WqdjX5Jlh4V8LvglwbRYjUYSa4lWFmPQtDNvZ7MEU6+Hf1jmnyahY/4v4n6PR/uq/8AlJXoWMCCKKQQQQRWgII7gjt27gSwiRzT5NQRESEkREBE8ef1ejHUNfbXSpOgbXWsE+ugWI2fWduNnV2qr1stiMCVZGDqwB12IOj/APkDuMxbqfh+3qNqnIATCqflXSw5NfcPSy8enBfVaz6nu3wWZM1w+JHfsPrPyE4UZtboroysjAFGVgysD6cSOx/VA8ydFq3ycea/wa38YR8fdB91fsUCe8Cdd2SqDbkKNqNsQByYgKO/xJIH65zLwOUTzN1KkNwNiB9oCpZeW33w7b373FtfPiflO/lAWVhgQRsH1B9JFVSqAFACj0AAAH2ATj9KTlw5Lz48uOxy474718t9tznygconScpAwQsOZUsF2ORVdAkD5Asvf6xOwPA5REQEREBERAREr+u5TVY2TYh06UXMp9dMqMw/tAgWETU/RfH+XUj2XnIvUY2DyXJSihxmZbgVmryEJ8gqbCSVJ90AbOxLt/aXZxVhiN2RHyOdpqKLZlNioawybsBZC+yF90j4nUDPZ4OuVlsbIVQSTRcAB6klGAAmH/hFarnup7Vre98h3srRq6Bm2Yi+WoQcyDWx0daUDZJM7/whsDbzoWusDN8h2v7WNh3rjuLBwJTk1ia1yJ3r1IgUPh2/IoxMXiuUWpbp30lEwLMexcdVKXIGA3kaJXetnSb13ndjJ1W9XsD5tdiYWTbj1v8Ai1fJOVlCpLlYe8RV5Hu79OPrPbk+1YJji40oWV8kXV+a/PjQyqzUg07YHl2LhB20T3EZntBsw68h7Qt5TL6gApc12DGxnVR5arU3LXLW2IGz3buIFTbf1Hyvcbqv0QXWcHNZ/wAIl/oqFA68ORq+kFxsrrfY+7qTj9V6mcl/z22+t0W+qvQw+A6atliq+iq2/SWGu/8AnDsRL/qPtAtqNx+jL5S5ZxKna47svGjtlWtitYXmSe52AADvc6cPx3p1ZMLy1t+gPlsziu1bMu1sVCycNuQaR3JHugfZA9Xs4vy2GSMnzyi2U+R9IF3LRqBsAa6tHYB9juNAg67TNZgON7S2JBONxrdFehvNDF6zm1YXvrx9w7s56Bbtobns8ReK7f8AB/U7qN0241ltKN7th5Vsg5AMOPfkexgZlE18vi3KxEbmmXkv5WTkOM36LiPXi4or8w1+QpDEm0aB/wBE+g1v1P7RSllvPHb6OhzFSwWAu74tH0ht1lRxBQEA7PcQM3iYn4O6/k5V+YMhRUFGG1VYYWBFtp8w++FUnZ1sEdj6TLICIiBhXtEosJ6e6CzVeTYXavGOaUDY9qgmkA794gb+G5Tef1E5mP5bZCYwTH8oDFtrqsUI/wBI8ykKFrfmARzII2vHYJmzdRqBqbpNOdacQ5AzrVp6jhu1ri5CedV9dh8p0VkCua+YUsg59iAGlwcPIs6f0Rrlv82vKw7MkIHWxR76sbFUb0C677dh9U2DxEagal+k9QtrRb681vo9WG2QHqchsinqVb2NWdfjSKVJ2u/d1O/Gs6wHy7XbJL1M9pp4WeVYKsnYrpcqE0+PzAVC29qT7wm0+Magaqy8LqzeX2Z8nn0m1WuV2orvd817QSo3wr50qR8AB853v1TqCVoqp1AtZj9OCFkexkyEynGZ5zqNLtCO/wCSVA1NncRHEQNeeNMDL+m2ZGL9IVqsCngaRtLXGWxNbjR5DgWPEfA7lfZk9WFvUC30tgPpIFaLcq+Wb0Wh8ewVlQVq94ivkzDn25ATaeo4iBqBR1Uii0Lksa06ilrlLFyzhDKxWUUGxQ3mtWpK8wGIU/GZJ4eycw9SuD/S7MdvpBVrFtppqQMvlKEdODbG9Mj8jolwJnfERxECYiICIiAiIgJ05OOtiujjkjqVYH0KsCCD+ozuiBTZHhLDsUK1KEChaB6jVCMrooIPbiyqQfUEbBlL1n2a0ZDY3ErVVSFXQQtaVW3ztLaX2Nt6lg3qSNE7mZxAo7vBeC7Vu+PWWrsexCd9new3Nvv7wNh5aOxvvOd/hPDdeD0oV1kDR5f+IsW23XfsWdFbfwI7alzEDG7fZ705kVGx1KjzO3KzZ8wgvybltgSqnTbGwDOed4E6feztbjoxdndyC68msCh+XFhsHgpI9CRv1mQxAqcjwxi2V2VPUprst81xsqfOOiXBB2rdh3BEV+FsRRoVLrWMPVvTGc2U/H/NZmI+s/GW0QMM6b7M8dLsq27hal6PX5a1+VWK3t85uWmO25BdEcda3rZJl5R4Uw0x3xVpQY7kl6/eKsxIJJ2d7JUfH4S3iBV9a8NYuZ5f0mlLvLJKct9t62Ox7qdDansdDcN4bxSdmpD79zneyC9yGuwkfzkJUy0iBV9E8NYuEHGLUtQcqX4ljviNLssT6Dt9ktIiAiIgIiICIiAiIgIiICIiAiIgIiICIiAiIgIiICIiAiIgIiICIiAiIgIiICIiAiIgIiICIiAiIgIiICIiAiIgIiICIiAiIgIiICIiAiIgIiICIiAiIgIiICIiAiIgIiICIiAiIgIiICIiAiIgIiICIi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sp>
        <p:nvSpPr>
          <p:cNvPr id="6" name="AutoShape 7" descr="data:image/jpeg;base64,/9j/4AAQSkZJRgABAQAAAQABAAD/2wCEAAkGBhAQERASEBQSERAUERAVEBYRFRQQEBQQFBUVFBYYEhYYHCYfGRkjGRISHy8gJCcqLCwsFR4xNTwqNSYrLCsBCQoKDgwOGg8PGjUhHSQqKSkpLSo1MSkvKSw1NSwuLCksLDUqNSwpNCopLCw0KSwsLS4pKSwsLDUsLCwsNCwpLP/AABEIAKUBGAMBIgACEQEDEQH/xAAcAAEAAgIDAQAAAAAAAAAAAAAAAQUGBwIDBAj/xABLEAACAgIBAgMEBAkGCwkBAAABAgADBBESBSEGEzEHIkFRFGFxkRcjMjRUgZTD00VidIShsxUWM0JSY3KTsdHwJDVEU4KSosHhCP/EABoBAQADAQEBAAAAAAAAAAAAAAABAgQDBgX/xAApEQEAAgIABQIHAAMAAAAAAAAAAQIDEQQSITFRQXETFCIyM2GBI6Hh/9oADAMBAAIRAxEAPwDeMREBERAREQEREBERAREQEREBERAREQEREBERAREQEREBERAREQEREBERAREQEREBESIExIiRsTEiJImJEQJiRECYkRAmJEQJiIgIiICIiAiRECYkRAmJEmAiIgIiICIiAiIgIiICRJkSJGGe0Hx+3Svo+qRf53m+tnl8fL4fzW3vnMQ/D+/6Ev7Qf4U5+3/+T/63+4moZ9zhOExZMUWtHVmveYnUNt/h/f8AQl/aD/Cj8P7/AKEv7Qf4U1JE1fI4PCnxLeW2/wAP7/oS/tB/hR+H9v0Jf2g/wpq/pnSrsmxa6UZ2JA7AlRveix1oDt6mdaYZ8xa7eVJJAPmI+15ehKa5a+wTlPD8LEzHrEb79de20xe7an4f2/Ql/aD/AAo/D+/6Ev7Qf4UwXxl4WXp9laC1bC9anQDdiBxc8iNa5q+h6j46lbZ0DJWoXNVYKyzDZRxriqsWPbsvvj3vT1+U4YY4LNjrkrPS3SNzMblaZvE6bM/D+/6Ev7Qf4Ufh/f8AQl/aD/CmpImz5HB4/wByp8S3ltv8P7/oS/tB/hT0dM9uTX301fQ1Xzbqq9+eW1zdU3ryxvW96mnJZeGfz3C/peL/AHqSl+BwxSZiPKYyWfVkRE861kREBI3Dek19478SdQq5JRTZVSPW/QckfzSuwn2nvOmPHOS3LDnkvFI3LMOreIMXFG77Ur+QJ25+xR3P3TE832uYq7FVdtv16Wtf7Tv+yapssZ2LMSzE92bbMftJ7mcZ9WnAUiPqnb5t+NvM6r0bIb2xn4Yo19d3f+yuejH9sVZ/ymPYo+aOr/2HU1dJ1Os8Hh8aUjisnlvLpXj/AAMggLaK3Potv4sk/UT2J/XMiDCfNUv/AA94zysIgK3Or41WbKfXxPqp+sfrBmXJwHrjlopxnpeG99yZS+GvFVGcnKo6ca8ytvy0P/2PrEutz5lqzWdTHVvraLRuCIiQsREQEREBERASJMiRI1B7f/5P/rf7iahm3vb/APyf/W/3E1DPS8B+CP6yZPuknr6X0m7JsWqlC7kj078VJA5N/NG9kzyT1dLzLaLPPp/LqBblrkE5e5yPw373bfx1NGebxjt8PXN6b7b/AGpWOvVY42Tl9JyXPHy7grqOYPEqSBz4794e6SOXbvuVmd1B7rrLjsO7l+xY8WJ5e6SSex9O/wAB8o6j1F8i1rbSDY/HmQNciBx2QO29Ab18SZ55xwcPEf5clY+JMRFpj1/4ta3pHZJcnsSSBvQPcDfr2+v4/OW9/ivIfEXCJHkLw13bnyDMdlt9weWuPoABrUp4nXLw+PLy81d8s7j9SiLTHaVtm+FcumhL7KnWtuWyRriAQAW+pt7Hz1KmWeR13IvoTHbTUUKrVqFH4pUBUsCO+jz7k77kempWTnws55rMZ5jm3Pbx6JvrfQll4Z/PcL+l4v8AepK2WXhn89wv6Xi/3qTRk+yfaVY7vqyIieQbiIiBBEFZMQMO8U+znHygz0gUZHqCo1W5/nqP+I7/AGzSfiHK+g2PTepFy+qf8Dv00R33PpwzXvtg8AL1HFa2pf8AtlCs1RA96ysd2rPz9Nj6x9ZmrHxeSkahmvw1L23L55yvFV7H3NVj4ce5+8yttzrW/Kdz9rGdETjbLe3eXatK17Q5i5vmfvM9NHV70/Jsb7Cdj7jPHErF7R2laaxPeGXeH/aBfjWpYOzqezJ2JHxDL6MD8u0+lPBXjCjqeOLqSOQPG1P86uz10fqPqD8f1GfHszP2V+Mz03PrZm1j26qyATpeBPZz/snvv5cvnLXyTf7u6taRXs+r4kKZM5rkREBERAREQEiTIkSNQe3/APk/+t/uJqGbe9v/APJ/9b/cTUM9LwH4I/rJk+6SZL4e8Xri419DVLYbeQVylTGocSV7Ffxn4zi3FuwC9vWY1LTwzVjNk1jLJWnZZmDKoUJp/f2p5A8SNDR79o4/FjyYZ+LEzEanUd+iKTPN0VROzs+veTLTxNVjLk2DEJNG+SMWVwwb3/dAUFVHLjo7I46Mqt/9f9fbNGHJGTHF4jUTG+vSY91ZjUpiJAnXekMk8J+LEw0uV6hcLQF7rX7ikHmdkEsdhPcPunjMdscsSx9SST2C9z3PYdh9gmT9ZxemrhUNQXOV281DYjMnm+/+M0g58eGtL3XmOWpi8+bwMY8lr56VmtrTqd9N68L33EREksvDP57hf0vF/vUlbLLwz+e4X9Lxf71J9DJ9k+0qx3fVkRE8g3EREBERASJMQPkv2q9AGF1TLrQarZhbWB6BbRz0PkAxYfqlH0jw3mZZ1jUXX/M1ozqPtYDQ/WZtH274oPV8AgAl6KQR67Ivcd/n2OpvrHx1RQqKqKOyqoCqB9QHYQPmDE9h3WrACaFr3/5ltYP6wpOp33ewXrKjtXS31Lcu/wC0CfTgEmB8i9U9mXV8YE24d/EeprAvUD5k1ltD7ZjJQgkEEEeoPYz7e4zHfFHs/wADqKkZNK+Yfyba9Jep+YcDv9jbH1QPL7KeunM6ViWMd2Ihqs+Zao8Nn6yoU/rmXTBvZl4abpYzMIv5qLcl1TEcT5dyaAI+YNTb127zOYCIiAiIgIiICRJkQNQe3/8Ak/8Arf7iahm3f/6AP/d/9b/cTUHMfMffPScB+CP6yZI+pyiceY+Y++OY+Y++blOq88H5WJVkq+YvKpBzGixPNdcQEHaze9aOvTc8nUq6GyXSgrXRz41szPYvD4Ox1sb2CRrt6fCV3MfMffJW3RBBAIIIIPcEaII+4TH8rrNOaLTua616R+9eVubprTIPF/hI9PepHsRy9atpSSwOgHP5IHHmGA77Op6MrK6cenIiJrNB5sPMsKg2e4dNr3iFqQ8PQb9T3Exu7MZ9c3LaLEcmLaLHbEbPxPedXMfMffOEcHkyUpGfJM2rO5mOnN+pjwnm1M6hOpM48x8x94jmPmPvn0nPTlLLwz+e4X9Lxf71JV8x8x98svDLj6bhdx+d4vx/1qSmSfon2lMR1fV0RE8i3EREBERARE8HW+sV4lF2RceNdSM7fPQ+A+snQH1mBp/xfR/hDxTh0L3XGWg2a9AKy2Q2/wD3KP1zdwms/Zb0RqxldXz+NeRmsXXzCFFWMTyA2fTl7vb5Kv1zLX8WK35rTkZZ76NNfCnt/rrilZ/9JMDIJExps3rFn+Tx8PHHwN99lzj7VqQD/wCU6jgdbb1y8Gv/AGMS1v7XugZXExP/AAZ1te4zcNv9vDcD71uEpX8ZdXS9aKqMXqTbIubE86iqn07WW2cqw383kT9Q7bDMMFd5eW3w4YqfrAsb94JbSv6TTYFd7VVLbGDOqt5iqQiqFDaG9BfXUsICIiAiIgIiICRJiB5crp1VuvNrrs1vjzVX1v11sdvQfdOj/F/E/R6P91X/AMpYxJ3PlGoUfV+n4ePRfecallqptsIFVeyK0ZyB29SF1+uVPQsrGvCm/CxsVbDWKOTY1xtd1Z+ICDs3FN6PyPymSdb6d9JxsigHj5tF1fLW+PmIyb19XKYfj+A8imqvjZgUvj20XVNTjNUjNVXZWxyR5m32jk7BGiPlJ5p8moWh6j0UFQWwAWQuuxSN1jlth2/J9x+/1GD1LonlpbywPKdyiNqkKXHcr6eoBBPy3KLoXhTGtx8nGrzaMhrMLHoZqODMhqtyLOZUMfdZrx7v83U7cv2d5NnmWHIoGTf9LXIIoJoFWVVTSwpQvtXC4yEEkglm321I5p8moXpyej+a9J+g+ciu1iEVc1VF5MWGu2lOz9XeddmR0w4t+VRXi5FdNdzt5SVHvUhsK712Ovn/AKQlDj+BMp7Mn8d9GqTIyGxWCbyObYiYqWeYG/JALdtb2OxGhLXpPgqyvF6jRbcr2Znm7Yeawr5460Dva7O2uO+7H11J5p8moezLGFXXjucbG1doAOKa9bqe31Ye8dL6D6z6Azr6BkdPzGtRKKPMqTGawBKnXV9QtXgyjTLo65Dsddp5z4TzLkx68i/HZcd0aryaXQkCi6gh+Vjb7WqdjX5Jlh4V8LvglwbRYjUYSa4lWFmPQtDNvZ7MEU6+Hf1jmnyahY/4v4n6PR/uq/8AlJXoWMCCKKQQQQRWgII7gjt27gSwiRzT5NQRESEkREBE8ef1ejHUNfbXSpOgbXWsE+ugWI2fWduNnV2qr1stiMCVZGDqwB12IOj/APkDuMxbqfh+3qNqnIATCqflXSw5NfcPSy8enBfVaz6nu3wWZM1w+JHfsPrPyE4UZtboroysjAFGVgysD6cSOx/VA8ydFq3ycea/wa38YR8fdB91fsUCe8Cdd2SqDbkKNqNsQByYgKO/xJIH65zLwOUTzN1KkNwNiB9oCpZeW33w7b373FtfPiflO/lAWVhgQRsH1B9JFVSqAFACj0AAAH2ATj9KTlw5Lz48uOxy474718t9tznygconScpAwQsOZUsF2ORVdAkD5Asvf6xOwPA5REQEREBERAREr+u5TVY2TYh06UXMp9dMqMw/tAgWETU/RfH+XUj2XnIvUY2DyXJSihxmZbgVmryEJ8gqbCSVJ90AbOxLt/aXZxVhiN2RHyOdpqKLZlNioawybsBZC+yF90j4nUDPZ4OuVlsbIVQSTRcAB6klGAAmH/hFarnup7Vre98h3srRq6Bm2Yi+WoQcyDWx0daUDZJM7/whsDbzoWusDN8h2v7WNh3rjuLBwJTk1ia1yJ3r1IgUPh2/IoxMXiuUWpbp30lEwLMexcdVKXIGA3kaJXetnSb13ndjJ1W9XsD5tdiYWTbj1v8Ai1fJOVlCpLlYe8RV5Hu79OPrPbk+1YJji40oWV8kXV+a/PjQyqzUg07YHl2LhB20T3EZntBsw68h7Qt5TL6gApc12DGxnVR5arU3LXLW2IGz3buIFTbf1Hyvcbqv0QXWcHNZ/wAIl/oqFA68ORq+kFxsrrfY+7qTj9V6mcl/z22+t0W+qvQw+A6atliq+iq2/SWGu/8AnDsRL/qPtAtqNx+jL5S5ZxKna47svGjtlWtitYXmSe52AADvc6cPx3p1ZMLy1t+gPlsziu1bMu1sVCycNuQaR3JHugfZA9Xs4vy2GSMnzyi2U+R9IF3LRqBsAa6tHYB9juNAg67TNZgON7S2JBONxrdFehvNDF6zm1YXvrx9w7s56Bbtobns8ReK7f8AB/U7qN0241ltKN7th5Vsg5AMOPfkexgZlE18vi3KxEbmmXkv5WTkOM36LiPXi4or8w1+QpDEm0aB/wBE+g1v1P7RSllvPHb6OhzFSwWAu74tH0ht1lRxBQEA7PcQM3iYn4O6/k5V+YMhRUFGG1VYYWBFtp8w++FUnZ1sEdj6TLICIiBhXtEosJ6e6CzVeTYXavGOaUDY9qgmkA794gb+G5Tef1E5mP5bZCYwTH8oDFtrqsUI/wBI8ykKFrfmARzII2vHYJmzdRqBqbpNOdacQ5AzrVp6jhu1ri5CedV9dh8p0VkCua+YUsg59iAGlwcPIs6f0Rrlv82vKw7MkIHWxR76sbFUb0C677dh9U2DxEagal+k9QtrRb681vo9WG2QHqchsinqVb2NWdfjSKVJ2u/d1O/Gs6wHy7XbJL1M9pp4WeVYKsnYrpcqE0+PzAVC29qT7wm0+Magaqy8LqzeX2Z8nn0m1WuV2orvd817QSo3wr50qR8AB853v1TqCVoqp1AtZj9OCFkexkyEynGZ5zqNLtCO/wCSVA1NncRHEQNeeNMDL+m2ZGL9IVqsCngaRtLXGWxNbjR5DgWPEfA7lfZk9WFvUC30tgPpIFaLcq+Wb0Wh8ewVlQVq94ivkzDn25ATaeo4iBqBR1Uii0Lksa06ilrlLFyzhDKxWUUGxQ3mtWpK8wGIU/GZJ4eycw9SuD/S7MdvpBVrFtppqQMvlKEdODbG9Mj8jolwJnfERxECYiICIiAiIgJ05OOtiujjkjqVYH0KsCCD+ozuiBTZHhLDsUK1KEChaB6jVCMrooIPbiyqQfUEbBlL1n2a0ZDY3ErVVSFXQQtaVW3ztLaX2Nt6lg3qSNE7mZxAo7vBeC7Vu+PWWrsexCd9new3Nvv7wNh5aOxvvOd/hPDdeD0oV1kDR5f+IsW23XfsWdFbfwI7alzEDG7fZ705kVGx1KjzO3KzZ8wgvybltgSqnTbGwDOed4E6feztbjoxdndyC68msCh+XFhsHgpI9CRv1mQxAqcjwxi2V2VPUprst81xsqfOOiXBB2rdh3BEV+FsRRoVLrWMPVvTGc2U/H/NZmI+s/GW0QMM6b7M8dLsq27hal6PX5a1+VWK3t85uWmO25BdEcda3rZJl5R4Uw0x3xVpQY7kl6/eKsxIJJ2d7JUfH4S3iBV9a8NYuZ5f0mlLvLJKct9t62Ox7qdDansdDcN4bxSdmpD79zneyC9yGuwkfzkJUy0iBV9E8NYuEHGLUtQcqX4ljviNLssT6Dt9ktIiAiIgIiICIiAiIgIiICIiAiIgIiICIiAiIgIiICIiAiIgIiICIiAiIgIiICIiAiIgIiICIiAiIgIiICIiAiIgIiICIiAiIgIiICIiAiIgIiICIiAiIgIiICIiAiIgIiICIiAiIgIiICIiAiIgIiICIi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887319"/>
            <a:ext cx="26670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808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Pornograafia mõiste</a:t>
            </a:r>
            <a:endParaRPr lang="et-EE" dirty="0"/>
          </a:p>
        </p:txBody>
      </p:sp>
      <p:sp>
        <p:nvSpPr>
          <p:cNvPr id="3" name="Content Placeholder 2"/>
          <p:cNvSpPr>
            <a:spLocks noGrp="1"/>
          </p:cNvSpPr>
          <p:nvPr>
            <p:ph idx="1"/>
          </p:nvPr>
        </p:nvSpPr>
        <p:spPr>
          <a:xfrm>
            <a:off x="1043608" y="1484784"/>
            <a:ext cx="6777317" cy="5256584"/>
          </a:xfrm>
        </p:spPr>
        <p:txBody>
          <a:bodyPr>
            <a:noAutofit/>
          </a:bodyPr>
          <a:lstStyle/>
          <a:p>
            <a:r>
              <a:rPr lang="et-EE" dirty="0">
                <a:cs typeface="Times New Roman" pitchFamily="18" charset="0"/>
              </a:rPr>
              <a:t>Sõna “</a:t>
            </a:r>
            <a:r>
              <a:rPr lang="et-EE" dirty="0" smtClean="0">
                <a:cs typeface="Times New Roman" pitchFamily="18" charset="0"/>
              </a:rPr>
              <a:t>pornograafia</a:t>
            </a:r>
            <a:r>
              <a:rPr lang="et-EE" dirty="0">
                <a:cs typeface="Times New Roman" pitchFamily="18" charset="0"/>
              </a:rPr>
              <a:t>” tuleb kreekakeelsetest sõnadest </a:t>
            </a:r>
            <a:r>
              <a:rPr lang="et-EE" i="1" dirty="0">
                <a:cs typeface="Times New Roman" pitchFamily="18" charset="0"/>
              </a:rPr>
              <a:t>porne </a:t>
            </a:r>
            <a:r>
              <a:rPr lang="et-EE" dirty="0">
                <a:cs typeface="Times New Roman" pitchFamily="18" charset="0"/>
              </a:rPr>
              <a:t>ehk prostituut ja </a:t>
            </a:r>
            <a:r>
              <a:rPr lang="et-EE" i="1" dirty="0">
                <a:cs typeface="Times New Roman" pitchFamily="18" charset="0"/>
              </a:rPr>
              <a:t>graphein </a:t>
            </a:r>
            <a:r>
              <a:rPr lang="et-EE" dirty="0">
                <a:cs typeface="Times New Roman" pitchFamily="18" charset="0"/>
              </a:rPr>
              <a:t>ehk </a:t>
            </a:r>
            <a:r>
              <a:rPr lang="et-EE" dirty="0" smtClean="0">
                <a:cs typeface="Times New Roman" pitchFamily="18" charset="0"/>
              </a:rPr>
              <a:t>kirjutamine </a:t>
            </a:r>
          </a:p>
          <a:p>
            <a:r>
              <a:rPr lang="et-EE" dirty="0" smtClean="0">
                <a:cs typeface="Times New Roman" pitchFamily="18" charset="0"/>
              </a:rPr>
              <a:t>seotud </a:t>
            </a:r>
            <a:r>
              <a:rPr lang="et-EE" i="1" dirty="0">
                <a:cs typeface="Times New Roman" pitchFamily="18" charset="0"/>
              </a:rPr>
              <a:t>seksuaalse</a:t>
            </a:r>
            <a:r>
              <a:rPr lang="et-EE" dirty="0">
                <a:cs typeface="Times New Roman" pitchFamily="18" charset="0"/>
              </a:rPr>
              <a:t> erutuse tekitamisega</a:t>
            </a:r>
            <a:r>
              <a:rPr lang="et-EE" dirty="0" smtClean="0">
                <a:cs typeface="Times New Roman" pitchFamily="18" charset="0"/>
              </a:rPr>
              <a:t>.</a:t>
            </a:r>
          </a:p>
          <a:p>
            <a:pPr marL="82296" indent="0">
              <a:buNone/>
            </a:pPr>
            <a:endParaRPr lang="et-EE" dirty="0" smtClean="0">
              <a:cs typeface="Times New Roman" pitchFamily="18" charset="0"/>
            </a:endParaRPr>
          </a:p>
          <a:p>
            <a:r>
              <a:rPr lang="et-EE" dirty="0" smtClean="0">
                <a:cs typeface="Times New Roman" pitchFamily="18" charset="0"/>
              </a:rPr>
              <a:t> </a:t>
            </a:r>
          </a:p>
        </p:txBody>
      </p:sp>
    </p:spTree>
    <p:extLst>
      <p:ext uri="{BB962C8B-B14F-4D97-AF65-F5344CB8AC3E}">
        <p14:creationId xmlns:p14="http://schemas.microsoft.com/office/powerpoint/2010/main" val="60775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Pornograafia mõiste</a:t>
            </a:r>
          </a:p>
        </p:txBody>
      </p:sp>
      <p:sp>
        <p:nvSpPr>
          <p:cNvPr id="3" name="Content Placeholder 2"/>
          <p:cNvSpPr>
            <a:spLocks noGrp="1"/>
          </p:cNvSpPr>
          <p:nvPr>
            <p:ph idx="1"/>
          </p:nvPr>
        </p:nvSpPr>
        <p:spPr/>
        <p:txBody>
          <a:bodyPr/>
          <a:lstStyle/>
          <a:p>
            <a:r>
              <a:rPr lang="et-EE" dirty="0">
                <a:cs typeface="Times New Roman" pitchFamily="18" charset="0"/>
              </a:rPr>
              <a:t>Eri aegadel ja eri ühiskondades on määratletud pornograafiat erinevalt</a:t>
            </a:r>
            <a:r>
              <a:rPr lang="et-EE" dirty="0" smtClean="0">
                <a:cs typeface="Times New Roman" pitchFamily="18" charset="0"/>
              </a:rPr>
              <a:t>.</a:t>
            </a:r>
          </a:p>
          <a:p>
            <a:pPr marL="82296" indent="0">
              <a:buNone/>
            </a:pPr>
            <a:endParaRPr lang="et-EE" dirty="0">
              <a:cs typeface="Times New Roman" pitchFamily="18" charset="0"/>
            </a:endParaRPr>
          </a:p>
          <a:p>
            <a:r>
              <a:rPr lang="et-EE" dirty="0">
                <a:cs typeface="Times New Roman" pitchFamily="18" charset="0"/>
              </a:rPr>
              <a:t>Pesukataloog </a:t>
            </a:r>
            <a:r>
              <a:rPr lang="et-EE" dirty="0" smtClean="0">
                <a:cs typeface="Times New Roman" pitchFamily="18" charset="0"/>
              </a:rPr>
              <a:t>võib ühes </a:t>
            </a:r>
            <a:r>
              <a:rPr lang="et-EE" dirty="0">
                <a:cs typeface="Times New Roman" pitchFamily="18" charset="0"/>
              </a:rPr>
              <a:t>ühiskonnas liigituda  pornograafia alla, teises aga mitte.</a:t>
            </a:r>
          </a:p>
          <a:p>
            <a:endParaRPr lang="et-EE" dirty="0"/>
          </a:p>
        </p:txBody>
      </p:sp>
    </p:spTree>
    <p:extLst>
      <p:ext uri="{BB962C8B-B14F-4D97-AF65-F5344CB8AC3E}">
        <p14:creationId xmlns:p14="http://schemas.microsoft.com/office/powerpoint/2010/main" val="2202998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Pornograafia</a:t>
            </a:r>
            <a:endParaRPr lang="et-EE" dirty="0"/>
          </a:p>
        </p:txBody>
      </p:sp>
      <p:sp>
        <p:nvSpPr>
          <p:cNvPr id="3" name="Content Placeholder 2"/>
          <p:cNvSpPr>
            <a:spLocks noGrp="1"/>
          </p:cNvSpPr>
          <p:nvPr>
            <p:ph idx="1"/>
          </p:nvPr>
        </p:nvSpPr>
        <p:spPr>
          <a:xfrm>
            <a:off x="1435608" y="1447800"/>
            <a:ext cx="7498080" cy="5221560"/>
          </a:xfrm>
        </p:spPr>
        <p:txBody>
          <a:bodyPr>
            <a:normAutofit/>
          </a:bodyPr>
          <a:lstStyle/>
          <a:p>
            <a:r>
              <a:rPr lang="et-EE" b="1" dirty="0" smtClean="0"/>
              <a:t>Pornograafia on toode, kus esineb  </a:t>
            </a:r>
            <a:r>
              <a:rPr lang="et-EE" dirty="0"/>
              <a:t>seksuaaltegevuste üksikasjalik kirjeldamine või näitamine kirjanduses, filmis või </a:t>
            </a:r>
            <a:r>
              <a:rPr lang="et-EE" dirty="0" smtClean="0"/>
              <a:t>piltidel.</a:t>
            </a:r>
            <a:endParaRPr lang="et-EE" dirty="0"/>
          </a:p>
          <a:p>
            <a:r>
              <a:rPr lang="et-EE" b="1" dirty="0" smtClean="0"/>
              <a:t>sisaldab </a:t>
            </a:r>
            <a:r>
              <a:rPr lang="et-EE" b="1" dirty="0"/>
              <a:t>seksuaalse sisuga </a:t>
            </a:r>
            <a:r>
              <a:rPr lang="et-EE" b="1" dirty="0" smtClean="0"/>
              <a:t>tegevusi ja </a:t>
            </a:r>
            <a:r>
              <a:rPr lang="fi-FI" b="1" dirty="0" smtClean="0"/>
              <a:t>on </a:t>
            </a:r>
            <a:r>
              <a:rPr lang="fi-FI" b="1" dirty="0"/>
              <a:t>suunatud seksuaalse erutuse </a:t>
            </a:r>
            <a:r>
              <a:rPr lang="fi-FI" b="1" dirty="0" smtClean="0"/>
              <a:t>tekitamisele</a:t>
            </a:r>
            <a:endParaRPr lang="et-EE" b="1" dirty="0"/>
          </a:p>
          <a:p>
            <a:r>
              <a:rPr lang="et-EE" b="1" dirty="0" smtClean="0"/>
              <a:t>Seks ei ole porno! Porno on äri.</a:t>
            </a:r>
          </a:p>
          <a:p>
            <a:r>
              <a:rPr lang="et-EE" dirty="0" smtClean="0"/>
              <a:t>Hea võimalus äri internetis ajada</a:t>
            </a:r>
            <a:endParaRPr lang="fi-FI" dirty="0"/>
          </a:p>
          <a:p>
            <a:endParaRPr lang="fi-FI" b="1" dirty="0" smtClean="0"/>
          </a:p>
        </p:txBody>
      </p:sp>
    </p:spTree>
    <p:extLst>
      <p:ext uri="{BB962C8B-B14F-4D97-AF65-F5344CB8AC3E}">
        <p14:creationId xmlns:p14="http://schemas.microsoft.com/office/powerpoint/2010/main" val="588931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Pornograafia </a:t>
            </a:r>
            <a:endParaRPr lang="et-EE" dirty="0"/>
          </a:p>
        </p:txBody>
      </p:sp>
      <p:sp>
        <p:nvSpPr>
          <p:cNvPr id="3" name="Content Placeholder 2"/>
          <p:cNvSpPr>
            <a:spLocks noGrp="1"/>
          </p:cNvSpPr>
          <p:nvPr>
            <p:ph idx="1"/>
          </p:nvPr>
        </p:nvSpPr>
        <p:spPr>
          <a:xfrm>
            <a:off x="971600" y="1447800"/>
            <a:ext cx="7962088" cy="4800600"/>
          </a:xfrm>
        </p:spPr>
        <p:txBody>
          <a:bodyPr/>
          <a:lstStyle/>
          <a:p>
            <a:r>
              <a:rPr lang="et-EE" sz="2800" dirty="0"/>
              <a:t>T</a:t>
            </a:r>
            <a:r>
              <a:rPr lang="et-EE" sz="2800" dirty="0" smtClean="0"/>
              <a:t>ekitab vastuolulisi tundeid: erutus-vastikus-süü?</a:t>
            </a:r>
            <a:endParaRPr lang="et-EE" sz="2800" dirty="0"/>
          </a:p>
          <a:p>
            <a:r>
              <a:rPr lang="et-EE" sz="2800" dirty="0"/>
              <a:t>Seks on vastik?</a:t>
            </a:r>
          </a:p>
          <a:p>
            <a:endParaRPr lang="et-EE" sz="2800" dirty="0"/>
          </a:p>
          <a:p>
            <a:endParaRPr lang="et-EE"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3" y="2780928"/>
            <a:ext cx="2429723" cy="3946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womenofgrace.com/blog/wp-content/uploads/2012/05/child-laptop-surpri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33" y="2780928"/>
            <a:ext cx="5784486" cy="385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108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Pornograafia</a:t>
            </a:r>
            <a:endParaRPr lang="et-EE" dirty="0"/>
          </a:p>
        </p:txBody>
      </p:sp>
      <p:sp>
        <p:nvSpPr>
          <p:cNvPr id="3" name="Content Placeholder 2"/>
          <p:cNvSpPr>
            <a:spLocks noGrp="1"/>
          </p:cNvSpPr>
          <p:nvPr>
            <p:ph idx="1"/>
          </p:nvPr>
        </p:nvSpPr>
        <p:spPr>
          <a:xfrm>
            <a:off x="1403648" y="1556792"/>
            <a:ext cx="7488832" cy="4680520"/>
          </a:xfrm>
        </p:spPr>
        <p:txBody>
          <a:bodyPr>
            <a:normAutofit/>
          </a:bodyPr>
          <a:lstStyle/>
          <a:p>
            <a:r>
              <a:rPr lang="et-EE" sz="2800" dirty="0" smtClean="0"/>
              <a:t>Ebareaalsed seksuaalvahekorrad, poosid</a:t>
            </a:r>
            <a:r>
              <a:rPr lang="et-EE" sz="2800" dirty="0"/>
              <a:t>, </a:t>
            </a:r>
            <a:endParaRPr lang="et-EE" sz="2800" dirty="0" smtClean="0"/>
          </a:p>
          <a:p>
            <a:r>
              <a:rPr lang="et-EE" sz="2800" dirty="0" smtClean="0"/>
              <a:t>Suguelundite üksikasjalik eksponeerimine.</a:t>
            </a:r>
          </a:p>
          <a:p>
            <a:endParaRPr lang="et-EE" sz="2800" dirty="0" smtClean="0"/>
          </a:p>
          <a:p>
            <a:r>
              <a:rPr lang="et-EE" sz="2800" dirty="0" smtClean="0"/>
              <a:t>Küsimus: Kas mina olen normaalne?</a:t>
            </a:r>
          </a:p>
          <a:p>
            <a:endParaRPr lang="et-EE" sz="2800" dirty="0" smtClean="0"/>
          </a:p>
          <a:p>
            <a:r>
              <a:rPr lang="fi-FI" sz="2800" b="1" dirty="0" smtClean="0"/>
              <a:t>Pornograafia on </a:t>
            </a:r>
            <a:r>
              <a:rPr lang="fi-FI" sz="2800" b="1" dirty="0"/>
              <a:t>väljamõeldis</a:t>
            </a:r>
            <a:r>
              <a:rPr lang="fi-FI" sz="2800" dirty="0"/>
              <a:t>, kuigi seda etendavad </a:t>
            </a:r>
            <a:r>
              <a:rPr lang="fi-FI" sz="2800" dirty="0" smtClean="0"/>
              <a:t>lihast</a:t>
            </a:r>
            <a:r>
              <a:rPr lang="et-EE" sz="2800" dirty="0" smtClean="0"/>
              <a:t> ja </a:t>
            </a:r>
            <a:r>
              <a:rPr lang="et-EE" sz="2800" dirty="0"/>
              <a:t>luust inimesed</a:t>
            </a:r>
            <a:r>
              <a:rPr lang="et-EE" dirty="0" smtClean="0"/>
              <a:t>.</a:t>
            </a:r>
          </a:p>
          <a:p>
            <a:r>
              <a:rPr lang="et-EE" dirty="0" smtClean="0"/>
              <a:t>Fantaasia</a:t>
            </a:r>
          </a:p>
          <a:p>
            <a:endParaRPr lang="et-EE" dirty="0"/>
          </a:p>
        </p:txBody>
      </p:sp>
    </p:spTree>
    <p:extLst>
      <p:ext uri="{BB962C8B-B14F-4D97-AF65-F5344CB8AC3E}">
        <p14:creationId xmlns:p14="http://schemas.microsoft.com/office/powerpoint/2010/main" val="2416701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Meedia ja reklaam</a:t>
            </a:r>
            <a:endParaRPr lang="et-EE" dirty="0"/>
          </a:p>
        </p:txBody>
      </p:sp>
      <p:sp>
        <p:nvSpPr>
          <p:cNvPr id="3" name="Content Placeholder 2"/>
          <p:cNvSpPr>
            <a:spLocks noGrp="1"/>
          </p:cNvSpPr>
          <p:nvPr>
            <p:ph idx="1"/>
          </p:nvPr>
        </p:nvSpPr>
        <p:spPr/>
        <p:txBody>
          <a:bodyPr/>
          <a:lstStyle/>
          <a:p>
            <a:r>
              <a:rPr lang="et-EE" dirty="0" smtClean="0"/>
              <a:t>Porno normaliseerimine läbi meedia ja reklaami</a:t>
            </a:r>
          </a:p>
          <a:p>
            <a:r>
              <a:rPr lang="et-EE" dirty="0" smtClean="0"/>
              <a:t>Naine kui asi, mida saab osta</a:t>
            </a:r>
            <a:endParaRPr lang="et-E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249599"/>
            <a:ext cx="3897072" cy="3608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descr="http://kanepig.edu.ee/%7Emerikek/inimese%C3%B5petus%20X,XIi%20klass/soostereot%C3%BC%C3%BCbid/detail-3-3_files/detail-3-3.jpg"/>
          <p:cNvPicPr>
            <a:picLocks noChangeAspect="1" noChangeArrowheads="1"/>
          </p:cNvPicPr>
          <p:nvPr/>
        </p:nvPicPr>
        <p:blipFill rotWithShape="1">
          <a:blip r:embed="rId3">
            <a:extLst>
              <a:ext uri="{28A0092B-C50C-407E-A947-70E740481C1C}">
                <a14:useLocalDpi xmlns:a14="http://schemas.microsoft.com/office/drawing/2010/main" val="0"/>
              </a:ext>
            </a:extLst>
          </a:blip>
          <a:srcRect l="34417" t="10524" r="22232" b="37589"/>
          <a:stretch/>
        </p:blipFill>
        <p:spPr bwMode="auto">
          <a:xfrm>
            <a:off x="1331640" y="3527904"/>
            <a:ext cx="3043646" cy="321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998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Kas ma olen normaalne?</a:t>
            </a:r>
            <a:br>
              <a:rPr lang="et-EE" dirty="0" smtClean="0"/>
            </a:br>
            <a:r>
              <a:rPr lang="et-EE" dirty="0" smtClean="0"/>
              <a:t>Tahaks olla modell või selline nagu see näitleja seal filmis!</a:t>
            </a:r>
            <a:endParaRPr lang="et-EE" dirty="0"/>
          </a:p>
        </p:txBody>
      </p:sp>
      <p:pic>
        <p:nvPicPr>
          <p:cNvPr id="4" name="Picture 11" descr="anorexia"/>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9590" b="18743"/>
          <a:stretch/>
        </p:blipFill>
        <p:spPr bwMode="auto">
          <a:xfrm>
            <a:off x="1835695" y="1844824"/>
            <a:ext cx="4211317"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19672" y="6237312"/>
            <a:ext cx="4997394" cy="523220"/>
          </a:xfrm>
          <a:prstGeom prst="rect">
            <a:avLst/>
          </a:prstGeom>
          <a:noFill/>
        </p:spPr>
        <p:txBody>
          <a:bodyPr wrap="none" rtlCol="0">
            <a:spAutoFit/>
          </a:bodyPr>
          <a:lstStyle/>
          <a:p>
            <a:r>
              <a:rPr lang="et-EE" sz="2800" b="1" dirty="0" smtClean="0"/>
              <a:t>Olen ikka liiga paks ja kole!!!!</a:t>
            </a:r>
            <a:endParaRPr lang="et-EE" sz="2800" b="1" dirty="0"/>
          </a:p>
        </p:txBody>
      </p:sp>
    </p:spTree>
    <p:extLst>
      <p:ext uri="{BB962C8B-B14F-4D97-AF65-F5344CB8AC3E}">
        <p14:creationId xmlns:p14="http://schemas.microsoft.com/office/powerpoint/2010/main" val="3507532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Olen ilus just sellisena nagu olen!</a:t>
            </a:r>
            <a:br>
              <a:rPr lang="et-EE" dirty="0" smtClean="0"/>
            </a:br>
            <a:r>
              <a:rPr lang="et-EE" dirty="0" smtClean="0"/>
              <a:t>Ma meeldin endale!</a:t>
            </a:r>
            <a:endParaRPr lang="et-EE" dirty="0"/>
          </a:p>
        </p:txBody>
      </p:sp>
      <p:sp>
        <p:nvSpPr>
          <p:cNvPr id="3" name="Content Placeholder 2"/>
          <p:cNvSpPr>
            <a:spLocks noGrp="1"/>
          </p:cNvSpPr>
          <p:nvPr>
            <p:ph idx="1"/>
          </p:nvPr>
        </p:nvSpPr>
        <p:spPr/>
        <p:txBody>
          <a:bodyPr/>
          <a:lstStyle/>
          <a:p>
            <a:endParaRPr lang="et-E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586871"/>
            <a:ext cx="5328592" cy="476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47664" y="6354558"/>
            <a:ext cx="1648208" cy="253916"/>
          </a:xfrm>
          <a:prstGeom prst="rect">
            <a:avLst/>
          </a:prstGeom>
        </p:spPr>
        <p:txBody>
          <a:bodyPr wrap="none">
            <a:spAutoFit/>
          </a:bodyPr>
          <a:lstStyle/>
          <a:p>
            <a:r>
              <a:rPr lang="et-EE" sz="1050" dirty="0">
                <a:latin typeface="Traditional Arabic" pitchFamily="18" charset="-78"/>
                <a:cs typeface="Traditional Arabic" pitchFamily="18" charset="-78"/>
              </a:rPr>
              <a:t>Pilt:activityeventdays.co.uk</a:t>
            </a:r>
          </a:p>
        </p:txBody>
      </p:sp>
    </p:spTree>
    <p:extLst>
      <p:ext uri="{BB962C8B-B14F-4D97-AF65-F5344CB8AC3E}">
        <p14:creationId xmlns:p14="http://schemas.microsoft.com/office/powerpoint/2010/main" val="2555458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smtClean="0"/>
              <a:t>Miks seda ikkagi vaadatakse?</a:t>
            </a:r>
            <a:endParaRPr lang="et-EE" dirty="0"/>
          </a:p>
        </p:txBody>
      </p:sp>
      <p:sp>
        <p:nvSpPr>
          <p:cNvPr id="3" name="Content Placeholder 2"/>
          <p:cNvSpPr>
            <a:spLocks noGrp="1"/>
          </p:cNvSpPr>
          <p:nvPr>
            <p:ph idx="1"/>
          </p:nvPr>
        </p:nvSpPr>
        <p:spPr/>
        <p:txBody>
          <a:bodyPr>
            <a:normAutofit lnSpcReduction="10000"/>
          </a:bodyPr>
          <a:lstStyle/>
          <a:p>
            <a:r>
              <a:rPr lang="et-EE" dirty="0" smtClean="0"/>
              <a:t>Eneserahuldamine</a:t>
            </a:r>
          </a:p>
          <a:p>
            <a:r>
              <a:rPr lang="et-EE" dirty="0" smtClean="0"/>
              <a:t>Erutus, fantaasia </a:t>
            </a:r>
          </a:p>
          <a:p>
            <a:r>
              <a:rPr lang="et-EE" dirty="0" smtClean="0"/>
              <a:t>Koos partneriga</a:t>
            </a:r>
          </a:p>
          <a:p>
            <a:r>
              <a:rPr lang="et-EE" dirty="0" smtClean="0"/>
              <a:t>Huvi, uudishimu</a:t>
            </a:r>
          </a:p>
          <a:p>
            <a:r>
              <a:rPr lang="et-EE" dirty="0" smtClean="0"/>
              <a:t>Aseaine puuduvale partnerile</a:t>
            </a:r>
          </a:p>
          <a:p>
            <a:r>
              <a:rPr lang="et-EE" dirty="0" smtClean="0"/>
              <a:t>Seks internetis tundub ohutu</a:t>
            </a:r>
          </a:p>
          <a:p>
            <a:endParaRPr lang="et-EE" dirty="0"/>
          </a:p>
          <a:p>
            <a:r>
              <a:rPr lang="et-EE" b="1" dirty="0" smtClean="0"/>
              <a:t>Siiski täiskasvanutele mõeldud mängud!</a:t>
            </a:r>
          </a:p>
          <a:p>
            <a:pPr marL="82296" indent="0">
              <a:buNone/>
            </a:pPr>
            <a:endParaRPr lang="et-EE" dirty="0" smtClean="0"/>
          </a:p>
          <a:p>
            <a:endParaRPr lang="et-EE" dirty="0" smtClean="0"/>
          </a:p>
          <a:p>
            <a:endParaRPr lang="et-EE"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1119" y="1268760"/>
            <a:ext cx="2945445" cy="226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881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latin typeface="Times New Roman" pitchFamily="18" charset="0"/>
                <a:cs typeface="Times New Roman" pitchFamily="18" charset="0"/>
              </a:rPr>
              <a:t>Küsimused, mis tekivad</a:t>
            </a:r>
            <a:endParaRPr lang="et-EE" dirty="0">
              <a:latin typeface="Times New Roman" pitchFamily="18" charset="0"/>
              <a:cs typeface="Times New Roman" pitchFamily="18" charset="0"/>
            </a:endParaRPr>
          </a:p>
        </p:txBody>
      </p:sp>
      <p:sp>
        <p:nvSpPr>
          <p:cNvPr id="3" name="Content Placeholder 2"/>
          <p:cNvSpPr>
            <a:spLocks noGrp="1"/>
          </p:cNvSpPr>
          <p:nvPr>
            <p:ph idx="1"/>
          </p:nvPr>
        </p:nvSpPr>
        <p:spPr>
          <a:xfrm>
            <a:off x="1435608" y="1268760"/>
            <a:ext cx="7498080" cy="4979640"/>
          </a:xfrm>
        </p:spPr>
        <p:txBody>
          <a:bodyPr>
            <a:noAutofit/>
          </a:bodyPr>
          <a:lstStyle/>
          <a:p>
            <a:endParaRPr lang="et-EE" sz="2800" dirty="0" smtClean="0">
              <a:latin typeface="Calibri" pitchFamily="34" charset="0"/>
              <a:cs typeface="Times New Roman" pitchFamily="18" charset="0"/>
            </a:endParaRPr>
          </a:p>
          <a:p>
            <a:r>
              <a:rPr lang="et-EE" sz="2800" dirty="0" smtClean="0">
                <a:latin typeface="Calibri" pitchFamily="34" charset="0"/>
                <a:cs typeface="Times New Roman" pitchFamily="18" charset="0"/>
              </a:rPr>
              <a:t>Kas huvi porno vastu on ebanormaalne?</a:t>
            </a:r>
            <a:r>
              <a:rPr lang="fi-FI" sz="2800" dirty="0" smtClean="0">
                <a:latin typeface="Calibri" pitchFamily="34" charset="0"/>
                <a:cs typeface="Times New Roman" pitchFamily="18" charset="0"/>
              </a:rPr>
              <a:t> </a:t>
            </a:r>
            <a:endParaRPr lang="et-EE" sz="2800" dirty="0" smtClean="0">
              <a:latin typeface="Calibri" pitchFamily="34" charset="0"/>
              <a:cs typeface="Times New Roman" pitchFamily="18" charset="0"/>
            </a:endParaRPr>
          </a:p>
          <a:p>
            <a:r>
              <a:rPr lang="fi-FI" sz="2800" dirty="0" smtClean="0">
                <a:latin typeface="Calibri" pitchFamily="34" charset="0"/>
                <a:cs typeface="Times New Roman" pitchFamily="18" charset="0"/>
              </a:rPr>
              <a:t>Kas mina pean </a:t>
            </a:r>
            <a:r>
              <a:rPr lang="fi-FI" sz="2800" dirty="0">
                <a:latin typeface="Calibri" pitchFamily="34" charset="0"/>
                <a:cs typeface="Times New Roman" pitchFamily="18" charset="0"/>
              </a:rPr>
              <a:t>samuti kõige </a:t>
            </a:r>
            <a:r>
              <a:rPr lang="fi-FI" sz="2800" dirty="0" smtClean="0">
                <a:latin typeface="Calibri" pitchFamily="34" charset="0"/>
                <a:cs typeface="Times New Roman" pitchFamily="18" charset="0"/>
              </a:rPr>
              <a:t>sellega</a:t>
            </a:r>
            <a:r>
              <a:rPr lang="et-EE" sz="2800" dirty="0" smtClean="0">
                <a:latin typeface="Calibri" pitchFamily="34" charset="0"/>
                <a:cs typeface="Times New Roman" pitchFamily="18" charset="0"/>
              </a:rPr>
              <a:t> tulevikus </a:t>
            </a:r>
            <a:r>
              <a:rPr lang="et-EE" sz="2800" dirty="0">
                <a:latin typeface="Calibri" pitchFamily="34" charset="0"/>
                <a:cs typeface="Times New Roman" pitchFamily="18" charset="0"/>
              </a:rPr>
              <a:t>hakkama saama? </a:t>
            </a:r>
            <a:endParaRPr lang="et-EE" sz="2800" dirty="0" smtClean="0">
              <a:latin typeface="Calibri" pitchFamily="34" charset="0"/>
              <a:cs typeface="Times New Roman" pitchFamily="18" charset="0"/>
            </a:endParaRPr>
          </a:p>
          <a:p>
            <a:r>
              <a:rPr lang="et-EE" sz="2800" dirty="0" smtClean="0">
                <a:latin typeface="Calibri" pitchFamily="34" charset="0"/>
                <a:cs typeface="Times New Roman" pitchFamily="18" charset="0"/>
              </a:rPr>
              <a:t>Kas pornofilmide </a:t>
            </a:r>
            <a:r>
              <a:rPr lang="et-EE" sz="2800" dirty="0">
                <a:latin typeface="Calibri" pitchFamily="34" charset="0"/>
                <a:cs typeface="Times New Roman" pitchFamily="18" charset="0"/>
              </a:rPr>
              <a:t>näitlejad </a:t>
            </a:r>
            <a:r>
              <a:rPr lang="et-EE" sz="2800" dirty="0" smtClean="0">
                <a:latin typeface="Calibri" pitchFamily="34" charset="0"/>
                <a:cs typeface="Times New Roman" pitchFamily="18" charset="0"/>
              </a:rPr>
              <a:t>tegelikult ka naudivad neid stseene?</a:t>
            </a:r>
            <a:r>
              <a:rPr lang="fi-FI" sz="2800" dirty="0" smtClean="0">
                <a:latin typeface="Calibri" pitchFamily="34" charset="0"/>
                <a:cs typeface="Times New Roman" pitchFamily="18" charset="0"/>
              </a:rPr>
              <a:t> </a:t>
            </a:r>
            <a:endParaRPr lang="et-EE" sz="2800" dirty="0" smtClean="0">
              <a:latin typeface="Calibri" pitchFamily="34" charset="0"/>
              <a:cs typeface="Times New Roman" pitchFamily="18" charset="0"/>
            </a:endParaRPr>
          </a:p>
          <a:p>
            <a:r>
              <a:rPr lang="fi-FI" sz="2800" dirty="0" smtClean="0">
                <a:latin typeface="Calibri" pitchFamily="34" charset="0"/>
                <a:cs typeface="Times New Roman" pitchFamily="18" charset="0"/>
              </a:rPr>
              <a:t>Kas </a:t>
            </a:r>
            <a:r>
              <a:rPr lang="fi-FI" sz="2800" dirty="0">
                <a:latin typeface="Calibri" pitchFamily="34" charset="0"/>
                <a:cs typeface="Times New Roman" pitchFamily="18" charset="0"/>
              </a:rPr>
              <a:t>erektsioon peab kestma nii kaua</a:t>
            </a:r>
            <a:r>
              <a:rPr lang="fi-FI" sz="2800" dirty="0" smtClean="0">
                <a:latin typeface="Calibri" pitchFamily="34" charset="0"/>
                <a:cs typeface="Times New Roman" pitchFamily="18" charset="0"/>
              </a:rPr>
              <a:t>?</a:t>
            </a:r>
            <a:endParaRPr lang="et-EE" sz="2800" dirty="0" smtClean="0">
              <a:latin typeface="Calibri" pitchFamily="34" charset="0"/>
              <a:cs typeface="Times New Roman" pitchFamily="18" charset="0"/>
            </a:endParaRPr>
          </a:p>
          <a:p>
            <a:r>
              <a:rPr lang="et-EE" sz="2800" dirty="0" smtClean="0">
                <a:latin typeface="Calibri" pitchFamily="34" charset="0"/>
                <a:cs typeface="Times New Roman" pitchFamily="18" charset="0"/>
              </a:rPr>
              <a:t>Kas seemnevedelikku ongi terve ämbritäis?</a:t>
            </a:r>
          </a:p>
          <a:p>
            <a:r>
              <a:rPr lang="fi-FI" sz="2800" dirty="0" smtClean="0">
                <a:latin typeface="Calibri" pitchFamily="34" charset="0"/>
                <a:cs typeface="Times New Roman" pitchFamily="18" charset="0"/>
              </a:rPr>
              <a:t> </a:t>
            </a:r>
            <a:r>
              <a:rPr lang="fi-FI" sz="2800" dirty="0">
                <a:latin typeface="Calibri" pitchFamily="34" charset="0"/>
                <a:cs typeface="Times New Roman" pitchFamily="18" charset="0"/>
              </a:rPr>
              <a:t>Kas see on häbiväärne, et mul tekib erutus </a:t>
            </a:r>
            <a:r>
              <a:rPr lang="fi-FI" sz="2800" dirty="0" smtClean="0">
                <a:latin typeface="Calibri" pitchFamily="34" charset="0"/>
                <a:cs typeface="Times New Roman" pitchFamily="18" charset="0"/>
              </a:rPr>
              <a:t>neid</a:t>
            </a:r>
            <a:r>
              <a:rPr lang="et-EE" sz="2800" dirty="0" smtClean="0">
                <a:latin typeface="Calibri" pitchFamily="34" charset="0"/>
                <a:cs typeface="Times New Roman" pitchFamily="18" charset="0"/>
              </a:rPr>
              <a:t> pilte </a:t>
            </a:r>
            <a:r>
              <a:rPr lang="et-EE" sz="2800" dirty="0">
                <a:latin typeface="Calibri" pitchFamily="34" charset="0"/>
                <a:cs typeface="Times New Roman" pitchFamily="18" charset="0"/>
              </a:rPr>
              <a:t>vaadates</a:t>
            </a:r>
            <a:r>
              <a:rPr lang="et-EE" sz="2800" dirty="0" smtClean="0">
                <a:latin typeface="Calibri" pitchFamily="34" charset="0"/>
                <a:cs typeface="Times New Roman" pitchFamily="18" charset="0"/>
              </a:rPr>
              <a:t>?</a:t>
            </a:r>
          </a:p>
          <a:p>
            <a:r>
              <a:rPr lang="et-EE" sz="2800" dirty="0" smtClean="0">
                <a:latin typeface="Calibri" pitchFamily="34" charset="0"/>
                <a:cs typeface="Times New Roman" pitchFamily="18" charset="0"/>
              </a:rPr>
              <a:t>Kes vaatavad, tarbivad pornot?</a:t>
            </a:r>
            <a:endParaRPr lang="et-EE" sz="2800" dirty="0">
              <a:latin typeface="Calibri" pitchFamily="34" charset="0"/>
              <a:cs typeface="Times New Roman" pitchFamily="18"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32656"/>
            <a:ext cx="1306835" cy="1306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2110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t-EE"/>
              <a:t>Mida te internetis teete?</a:t>
            </a:r>
          </a:p>
        </p:txBody>
      </p:sp>
      <p:sp>
        <p:nvSpPr>
          <p:cNvPr id="24579" name="Rectangle 3"/>
          <p:cNvSpPr>
            <a:spLocks noGrp="1" noChangeArrowheads="1"/>
          </p:cNvSpPr>
          <p:nvPr>
            <p:ph type="body" idx="1"/>
          </p:nvPr>
        </p:nvSpPr>
        <p:spPr/>
        <p:txBody>
          <a:bodyPr/>
          <a:lstStyle/>
          <a:p>
            <a:endParaRPr lang="et-EE" dirty="0"/>
          </a:p>
        </p:txBody>
      </p:sp>
      <p:sp>
        <p:nvSpPr>
          <p:cNvPr id="24580" name="Oval 4"/>
          <p:cNvSpPr>
            <a:spLocks noChangeArrowheads="1"/>
          </p:cNvSpPr>
          <p:nvPr/>
        </p:nvSpPr>
        <p:spPr bwMode="auto">
          <a:xfrm>
            <a:off x="2987675" y="3141663"/>
            <a:ext cx="3743325" cy="17287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t-EE" sz="2800" b="1"/>
              <a:t>INTERNET</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1436891"/>
            <a:ext cx="1863139" cy="1704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4344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Küsimused</a:t>
            </a:r>
            <a:endParaRPr lang="et-EE" dirty="0"/>
          </a:p>
        </p:txBody>
      </p:sp>
      <p:sp>
        <p:nvSpPr>
          <p:cNvPr id="3" name="Content Placeholder 2"/>
          <p:cNvSpPr>
            <a:spLocks noGrp="1"/>
          </p:cNvSpPr>
          <p:nvPr>
            <p:ph idx="1"/>
          </p:nvPr>
        </p:nvSpPr>
        <p:spPr/>
        <p:txBody>
          <a:bodyPr/>
          <a:lstStyle/>
          <a:p>
            <a:r>
              <a:rPr lang="et-EE" dirty="0"/>
              <a:t>Mis on normaalne inimkeha, suguorganid, seksuaalsuhe</a:t>
            </a:r>
            <a:r>
              <a:rPr lang="et-EE" dirty="0" smtClean="0"/>
              <a:t>?</a:t>
            </a:r>
          </a:p>
          <a:p>
            <a:r>
              <a:rPr lang="et-EE" dirty="0" smtClean="0"/>
              <a:t>Kas </a:t>
            </a:r>
            <a:r>
              <a:rPr lang="et-EE" dirty="0"/>
              <a:t>porno jätab armastusele kohta</a:t>
            </a:r>
            <a:r>
              <a:rPr lang="et-EE" dirty="0" smtClean="0"/>
              <a:t>?</a:t>
            </a:r>
          </a:p>
          <a:p>
            <a:r>
              <a:rPr lang="et-EE" dirty="0" smtClean="0"/>
              <a:t>„Liblikad kõhus“, puudutus, hoolivus, lähedus!?</a:t>
            </a:r>
            <a:endParaRPr lang="et-EE" dirty="0"/>
          </a:p>
          <a:p>
            <a:endParaRPr lang="et-EE" dirty="0"/>
          </a:p>
        </p:txBody>
      </p:sp>
      <p:pic>
        <p:nvPicPr>
          <p:cNvPr id="5122" name="Picture 2" descr="http://reliableanswers.com/images/internet_pornograph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3666394"/>
            <a:ext cx="2857500" cy="27908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crypted-tbn1.gstatic.com/images?q=tbn:ANd9GcQftVtdv468_MUiu90egrP-ZjxJVEOcZ8Yhp_J2NFSV_5eiyKH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149080"/>
            <a:ext cx="4191794" cy="261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845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Pornosõltuvus</a:t>
            </a:r>
            <a:endParaRPr lang="et-EE" dirty="0"/>
          </a:p>
        </p:txBody>
      </p:sp>
      <p:sp>
        <p:nvSpPr>
          <p:cNvPr id="3" name="Content Placeholder 2"/>
          <p:cNvSpPr>
            <a:spLocks noGrp="1"/>
          </p:cNvSpPr>
          <p:nvPr>
            <p:ph idx="1"/>
          </p:nvPr>
        </p:nvSpPr>
        <p:spPr>
          <a:xfrm>
            <a:off x="1435608" y="1447800"/>
            <a:ext cx="7498080" cy="5293568"/>
          </a:xfrm>
        </p:spPr>
        <p:txBody>
          <a:bodyPr>
            <a:normAutofit/>
          </a:bodyPr>
          <a:lstStyle/>
          <a:p>
            <a:endParaRPr lang="et-EE" dirty="0" smtClean="0"/>
          </a:p>
          <a:p>
            <a:r>
              <a:rPr lang="et-EE" dirty="0" smtClean="0"/>
              <a:t>Võib juhtuda kui piiri ei pea.</a:t>
            </a:r>
          </a:p>
          <a:p>
            <a:r>
              <a:rPr lang="et-EE" dirty="0" smtClean="0"/>
              <a:t>Inimene ei </a:t>
            </a:r>
            <a:r>
              <a:rPr lang="et-EE" dirty="0"/>
              <a:t>suuda </a:t>
            </a:r>
            <a:r>
              <a:rPr lang="et-EE" dirty="0" smtClean="0"/>
              <a:t>porno vaatamist lõpetada</a:t>
            </a:r>
            <a:r>
              <a:rPr lang="et-EE" dirty="0"/>
              <a:t>. </a:t>
            </a:r>
            <a:r>
              <a:rPr lang="et-EE" dirty="0" smtClean="0"/>
              <a:t> „pornoajukahjustus“</a:t>
            </a:r>
          </a:p>
          <a:p>
            <a:r>
              <a:rPr lang="et-EE" dirty="0" smtClean="0"/>
              <a:t>Päriselu kannatab.</a:t>
            </a:r>
          </a:p>
          <a:p>
            <a:endParaRPr lang="et-EE" dirty="0"/>
          </a:p>
        </p:txBody>
      </p:sp>
      <p:pic>
        <p:nvPicPr>
          <p:cNvPr id="4" name="Picture 3" descr="Üha rohkem niidiringe käte ümber"/>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88640"/>
            <a:ext cx="2658252" cy="1656184"/>
          </a:xfrm>
          <a:prstGeom prst="rect">
            <a:avLst/>
          </a:prstGeom>
          <a:noFill/>
          <a:ln>
            <a:noFill/>
          </a:ln>
        </p:spPr>
      </p:pic>
      <p:pic>
        <p:nvPicPr>
          <p:cNvPr id="2054" name="Picture 6" descr="https://encrypted-tbn2.gstatic.com/images?q=tbn:ANd9GcT6MyrFBufT6aJB0jVisnB88fA-7vIHB2vXweDCiV9CIS65Xrk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4236323"/>
            <a:ext cx="3699495" cy="246184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actup.org/news/wp-content/uploads/Porn-button-150x1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1961" y="4941168"/>
            <a:ext cx="1639069" cy="1639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947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Vaatan pornot..ja mis siis?</a:t>
            </a:r>
            <a:endParaRPr lang="et-EE" dirty="0"/>
          </a:p>
        </p:txBody>
      </p:sp>
      <p:sp>
        <p:nvSpPr>
          <p:cNvPr id="3" name="Content Placeholder 2"/>
          <p:cNvSpPr>
            <a:spLocks noGrp="1"/>
          </p:cNvSpPr>
          <p:nvPr>
            <p:ph idx="1"/>
          </p:nvPr>
        </p:nvSpPr>
        <p:spPr/>
        <p:txBody>
          <a:bodyPr/>
          <a:lstStyle/>
          <a:p>
            <a:r>
              <a:rPr lang="et-EE" dirty="0"/>
              <a:t>Mis see sinuga, noore inimesega teeb kui </a:t>
            </a:r>
            <a:r>
              <a:rPr lang="et-EE" dirty="0" smtClean="0"/>
              <a:t>sa pornot vaatad?</a:t>
            </a:r>
          </a:p>
          <a:p>
            <a:r>
              <a:rPr lang="et-EE" b="1" dirty="0" smtClean="0"/>
              <a:t>..porno ohud?</a:t>
            </a:r>
          </a:p>
          <a:p>
            <a:endParaRPr lang="et-EE" b="1" dirty="0"/>
          </a:p>
          <a:p>
            <a:endParaRPr lang="et-EE"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429000"/>
            <a:ext cx="33337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3523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Pornograafia ohud</a:t>
            </a:r>
          </a:p>
        </p:txBody>
      </p:sp>
      <p:sp>
        <p:nvSpPr>
          <p:cNvPr id="3" name="Content Placeholder 2"/>
          <p:cNvSpPr>
            <a:spLocks noGrp="1"/>
          </p:cNvSpPr>
          <p:nvPr>
            <p:ph idx="1"/>
          </p:nvPr>
        </p:nvSpPr>
        <p:spPr/>
        <p:txBody>
          <a:bodyPr/>
          <a:lstStyle/>
          <a:p>
            <a:r>
              <a:rPr lang="et-EE" dirty="0"/>
              <a:t>L</a:t>
            </a:r>
            <a:r>
              <a:rPr lang="fi-FI" dirty="0"/>
              <a:t>iigne </a:t>
            </a:r>
            <a:r>
              <a:rPr lang="et-EE" dirty="0"/>
              <a:t>pornograafiliste</a:t>
            </a:r>
            <a:r>
              <a:rPr lang="fi-FI" dirty="0"/>
              <a:t> piltide ja videote vaatamine</a:t>
            </a:r>
            <a:r>
              <a:rPr lang="et-EE" dirty="0"/>
              <a:t> kaotab huvi</a:t>
            </a:r>
            <a:r>
              <a:rPr lang="fi-FI" dirty="0"/>
              <a:t> normaalse seksi vastu</a:t>
            </a:r>
            <a:r>
              <a:rPr lang="et-EE" dirty="0"/>
              <a:t>. </a:t>
            </a:r>
          </a:p>
          <a:p>
            <a:r>
              <a:rPr lang="et-EE" dirty="0"/>
              <a:t>Ei suuda enam nautida lähedust ega seksi oma </a:t>
            </a:r>
            <a:r>
              <a:rPr lang="et-EE" dirty="0" smtClean="0"/>
              <a:t>kallimaga. Erektsiooniprobleemid</a:t>
            </a:r>
            <a:r>
              <a:rPr lang="et-EE" dirty="0"/>
              <a:t>.</a:t>
            </a:r>
          </a:p>
          <a:p>
            <a:endParaRPr lang="et-EE" dirty="0"/>
          </a:p>
        </p:txBody>
      </p:sp>
      <p:pic>
        <p:nvPicPr>
          <p:cNvPr id="3074" name="Picture 2" descr="https://encrypted-tbn2.gstatic.com/images?q=tbn:ANd9GcRWzDjdzWrPKxz3WiUWdfxrJVOU4BwbKIBQn8UUp0ec1dWJnCv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103631"/>
            <a:ext cx="3816424" cy="271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647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Pornograafia valetab</a:t>
            </a:r>
            <a:endParaRPr lang="et-EE" dirty="0"/>
          </a:p>
        </p:txBody>
      </p:sp>
      <p:sp>
        <p:nvSpPr>
          <p:cNvPr id="3" name="Content Placeholder 2"/>
          <p:cNvSpPr>
            <a:spLocks noGrp="1"/>
          </p:cNvSpPr>
          <p:nvPr>
            <p:ph idx="1"/>
          </p:nvPr>
        </p:nvSpPr>
        <p:spPr/>
        <p:txBody>
          <a:bodyPr/>
          <a:lstStyle/>
          <a:p>
            <a:r>
              <a:rPr lang="et-EE" dirty="0"/>
              <a:t>P</a:t>
            </a:r>
            <a:r>
              <a:rPr lang="et-EE" dirty="0" smtClean="0"/>
              <a:t>ornot </a:t>
            </a:r>
            <a:r>
              <a:rPr lang="et-EE" dirty="0"/>
              <a:t>ei tehta harimiseks, vaid </a:t>
            </a:r>
            <a:r>
              <a:rPr lang="et-EE" dirty="0" smtClean="0"/>
              <a:t>müümiseks!</a:t>
            </a:r>
          </a:p>
          <a:p>
            <a:r>
              <a:rPr lang="et-EE" dirty="0" smtClean="0"/>
              <a:t>Vääruskumused keha ja seksi kohta.</a:t>
            </a:r>
          </a:p>
          <a:p>
            <a:r>
              <a:rPr lang="et-EE" dirty="0" smtClean="0"/>
              <a:t>Ebarealistlikud </a:t>
            </a:r>
            <a:r>
              <a:rPr lang="et-EE" dirty="0"/>
              <a:t>ootused </a:t>
            </a:r>
            <a:r>
              <a:rPr lang="et-EE" dirty="0" smtClean="0"/>
              <a:t>suhetele.</a:t>
            </a:r>
            <a:endParaRPr lang="et-EE" dirty="0"/>
          </a:p>
        </p:txBody>
      </p:sp>
      <p:pic>
        <p:nvPicPr>
          <p:cNvPr id="4" name="Picture 4" descr="http://marketingforhippies.com/wp-content/uploads/2011/09/porn-addi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549868"/>
            <a:ext cx="2376264" cy="33081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psychologies.co.uk/wp-content/uploads/2011/09/test-confli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49741"/>
            <a:ext cx="4160168" cy="2308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852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Pornograafia valed</a:t>
            </a:r>
            <a:endParaRPr lang="et-EE" dirty="0"/>
          </a:p>
        </p:txBody>
      </p:sp>
      <p:sp>
        <p:nvSpPr>
          <p:cNvPr id="3" name="Content Placeholder 2"/>
          <p:cNvSpPr>
            <a:spLocks noGrp="1"/>
          </p:cNvSpPr>
          <p:nvPr>
            <p:ph idx="1"/>
          </p:nvPr>
        </p:nvSpPr>
        <p:spPr>
          <a:xfrm>
            <a:off x="1435608" y="1447800"/>
            <a:ext cx="7498080" cy="5221560"/>
          </a:xfrm>
        </p:spPr>
        <p:txBody>
          <a:bodyPr>
            <a:normAutofit fontScale="92500" lnSpcReduction="10000"/>
          </a:bodyPr>
          <a:lstStyle/>
          <a:p>
            <a:r>
              <a:rPr lang="et-EE" dirty="0"/>
              <a:t>Normaalne ja loomulik on kohe esimesel tutvumisminutil</a:t>
            </a:r>
            <a:r>
              <a:rPr lang="et-EE" dirty="0" smtClean="0"/>
              <a:t>,- </a:t>
            </a:r>
            <a:r>
              <a:rPr lang="et-EE" dirty="0"/>
              <a:t>päeval astuda seksuaalvahekorda. </a:t>
            </a:r>
            <a:endParaRPr lang="et-EE" dirty="0" smtClean="0"/>
          </a:p>
          <a:p>
            <a:r>
              <a:rPr lang="et-EE" dirty="0" smtClean="0"/>
              <a:t>Seksist keeldumine </a:t>
            </a:r>
            <a:r>
              <a:rPr lang="et-EE" dirty="0"/>
              <a:t>ja </a:t>
            </a:r>
            <a:r>
              <a:rPr lang="et-EE" dirty="0" smtClean="0"/>
              <a:t>vahekorraga ootamine  </a:t>
            </a:r>
            <a:r>
              <a:rPr lang="et-EE" dirty="0"/>
              <a:t>on ebanormaalne. </a:t>
            </a:r>
            <a:endParaRPr lang="et-EE" dirty="0" smtClean="0"/>
          </a:p>
          <a:p>
            <a:r>
              <a:rPr lang="et-EE" dirty="0" smtClean="0"/>
              <a:t>Naine </a:t>
            </a:r>
            <a:r>
              <a:rPr lang="et-EE" dirty="0"/>
              <a:t>on </a:t>
            </a:r>
            <a:r>
              <a:rPr lang="et-EE" dirty="0" smtClean="0"/>
              <a:t>ilus seksilelu mehele, peab olema enamasti mehele </a:t>
            </a:r>
            <a:r>
              <a:rPr lang="et-EE" dirty="0"/>
              <a:t>alluv ja valmis meest </a:t>
            </a:r>
            <a:r>
              <a:rPr lang="et-EE" dirty="0" smtClean="0"/>
              <a:t>teenindama.</a:t>
            </a:r>
          </a:p>
          <a:p>
            <a:r>
              <a:rPr lang="et-EE" dirty="0"/>
              <a:t>M</a:t>
            </a:r>
            <a:r>
              <a:rPr lang="et-EE" dirty="0" smtClean="0"/>
              <a:t>ees </a:t>
            </a:r>
            <a:r>
              <a:rPr lang="et-EE" dirty="0"/>
              <a:t>peab </a:t>
            </a:r>
            <a:r>
              <a:rPr lang="et-EE" dirty="0" smtClean="0"/>
              <a:t>olema enamasti  </a:t>
            </a:r>
            <a:r>
              <a:rPr lang="et-EE" dirty="0"/>
              <a:t>tugev ja </a:t>
            </a:r>
            <a:r>
              <a:rPr lang="et-EE" dirty="0" smtClean="0"/>
              <a:t>domineeriv</a:t>
            </a:r>
            <a:r>
              <a:rPr lang="et-EE" dirty="0"/>
              <a:t> </a:t>
            </a:r>
            <a:r>
              <a:rPr lang="et-EE" dirty="0" smtClean="0"/>
              <a:t>ja samuti alati seksiks valmis olema.</a:t>
            </a:r>
          </a:p>
          <a:p>
            <a:endParaRPr lang="et-EE" dirty="0"/>
          </a:p>
          <a:p>
            <a:endParaRPr lang="et-EE" dirty="0"/>
          </a:p>
        </p:txBody>
      </p:sp>
    </p:spTree>
    <p:extLst>
      <p:ext uri="{BB962C8B-B14F-4D97-AF65-F5344CB8AC3E}">
        <p14:creationId xmlns:p14="http://schemas.microsoft.com/office/powerpoint/2010/main" val="2338101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Pornograafia valed</a:t>
            </a:r>
            <a:endParaRPr lang="et-EE" dirty="0"/>
          </a:p>
        </p:txBody>
      </p:sp>
      <p:sp>
        <p:nvSpPr>
          <p:cNvPr id="3" name="Content Placeholder 2"/>
          <p:cNvSpPr>
            <a:spLocks noGrp="1"/>
          </p:cNvSpPr>
          <p:nvPr>
            <p:ph idx="1"/>
          </p:nvPr>
        </p:nvSpPr>
        <p:spPr>
          <a:xfrm>
            <a:off x="1435608" y="1447800"/>
            <a:ext cx="7498080" cy="5149552"/>
          </a:xfrm>
        </p:spPr>
        <p:txBody>
          <a:bodyPr>
            <a:normAutofit/>
          </a:bodyPr>
          <a:lstStyle/>
          <a:p>
            <a:r>
              <a:rPr lang="et-EE" dirty="0" smtClean="0"/>
              <a:t>..seksimine </a:t>
            </a:r>
            <a:r>
              <a:rPr lang="et-EE" dirty="0"/>
              <a:t>ükskõik millal, ükskõik kus ja ükskõik kellega, ilma igasuguste </a:t>
            </a:r>
            <a:r>
              <a:rPr lang="et-EE" dirty="0" smtClean="0"/>
              <a:t>tagajärgedeta on normaalne.</a:t>
            </a:r>
          </a:p>
          <a:p>
            <a:r>
              <a:rPr lang="et-EE" dirty="0" smtClean="0"/>
              <a:t>..ei </a:t>
            </a:r>
            <a:r>
              <a:rPr lang="et-EE" dirty="0"/>
              <a:t>näidata </a:t>
            </a:r>
            <a:r>
              <a:rPr lang="et-EE" dirty="0" smtClean="0"/>
              <a:t>peaaegu kunagi</a:t>
            </a:r>
            <a:r>
              <a:rPr lang="et-EE" dirty="0"/>
              <a:t>, et kasutatakse </a:t>
            </a:r>
            <a:r>
              <a:rPr lang="et-EE" dirty="0" smtClean="0"/>
              <a:t>kondoomi.</a:t>
            </a:r>
          </a:p>
          <a:p>
            <a:r>
              <a:rPr lang="et-EE" dirty="0" smtClean="0"/>
              <a:t>..ei </a:t>
            </a:r>
            <a:r>
              <a:rPr lang="et-EE" dirty="0"/>
              <a:t>räägita kunagi STLH, HIV </a:t>
            </a:r>
            <a:r>
              <a:rPr lang="et-EE" dirty="0" smtClean="0"/>
              <a:t>jt </a:t>
            </a:r>
            <a:r>
              <a:rPr lang="et-EE" dirty="0"/>
              <a:t>terviseohtudest.</a:t>
            </a:r>
          </a:p>
          <a:p>
            <a:r>
              <a:rPr lang="et-EE" b="1" dirty="0"/>
              <a:t>Kuidas pornot tehakse, kes on modellid ja näitlejad? </a:t>
            </a:r>
          </a:p>
          <a:p>
            <a:endParaRPr lang="et-EE" dirty="0"/>
          </a:p>
          <a:p>
            <a:endParaRPr lang="et-EE" dirty="0"/>
          </a:p>
        </p:txBody>
      </p:sp>
    </p:spTree>
    <p:extLst>
      <p:ext uri="{BB962C8B-B14F-4D97-AF65-F5344CB8AC3E}">
        <p14:creationId xmlns:p14="http://schemas.microsoft.com/office/powerpoint/2010/main" val="37361827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Pornograafia on sageli kuritegelik äri</a:t>
            </a:r>
            <a:endParaRPr lang="et-E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0435407"/>
              </p:ext>
            </p:extLst>
          </p:nvPr>
        </p:nvGraphicFramePr>
        <p:xfrm>
          <a:off x="899592" y="1412776"/>
          <a:ext cx="8034858" cy="4835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9274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Pornograafia internetis</a:t>
            </a:r>
            <a:endParaRPr lang="et-EE" dirty="0"/>
          </a:p>
        </p:txBody>
      </p:sp>
      <p:sp>
        <p:nvSpPr>
          <p:cNvPr id="3" name="Content Placeholder 2"/>
          <p:cNvSpPr>
            <a:spLocks noGrp="1"/>
          </p:cNvSpPr>
          <p:nvPr>
            <p:ph idx="1"/>
          </p:nvPr>
        </p:nvSpPr>
        <p:spPr/>
        <p:txBody>
          <a:bodyPr/>
          <a:lstStyle/>
          <a:p>
            <a:r>
              <a:rPr lang="et-EE" dirty="0"/>
              <a:t>Lasteporno levitamine internetis on </a:t>
            </a:r>
            <a:r>
              <a:rPr lang="et-EE" dirty="0" smtClean="0"/>
              <a:t>üks küberkuritegevuse valdkond. </a:t>
            </a:r>
            <a:endParaRPr lang="et-EE" dirty="0"/>
          </a:p>
          <a:p>
            <a:r>
              <a:rPr lang="et-EE" dirty="0" smtClean="0"/>
              <a:t>Keelatud leheküljed, blokeeringud,</a:t>
            </a:r>
          </a:p>
          <a:p>
            <a:r>
              <a:rPr lang="et-EE" sz="2400" dirty="0" smtClean="0"/>
              <a:t>mille </a:t>
            </a:r>
            <a:r>
              <a:rPr lang="et-EE" sz="2400" dirty="0"/>
              <a:t>nimekirja koostab </a:t>
            </a:r>
            <a:r>
              <a:rPr lang="et-EE" sz="2400" b="1" dirty="0"/>
              <a:t>Internet Watch </a:t>
            </a:r>
            <a:r>
              <a:rPr lang="et-EE" sz="2400" b="1" dirty="0" smtClean="0"/>
              <a:t>Foundation</a:t>
            </a:r>
            <a:r>
              <a:rPr lang="et-EE" sz="2400" dirty="0" smtClean="0"/>
              <a:t>.</a:t>
            </a:r>
            <a:endParaRPr lang="et-EE" sz="2400" dirty="0"/>
          </a:p>
        </p:txBody>
      </p:sp>
      <p:pic>
        <p:nvPicPr>
          <p:cNvPr id="4" name="Picture 5" descr="Laste seksuaalse väärkohtlemise kõik liigid tuleb tunnistada kuriteo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017184"/>
            <a:ext cx="3078785" cy="26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media.economist.com/images/na/2009w18/Chi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717032"/>
            <a:ext cx="5286375" cy="312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297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Kuidas end kaitsta?</a:t>
            </a:r>
            <a:endParaRPr lang="et-EE" dirty="0"/>
          </a:p>
        </p:txBody>
      </p:sp>
      <p:sp>
        <p:nvSpPr>
          <p:cNvPr id="3" name="Content Placeholder 2"/>
          <p:cNvSpPr>
            <a:spLocks noGrp="1"/>
          </p:cNvSpPr>
          <p:nvPr>
            <p:ph idx="1"/>
          </p:nvPr>
        </p:nvSpPr>
        <p:spPr>
          <a:xfrm>
            <a:off x="1435608" y="1447800"/>
            <a:ext cx="7498080" cy="5221560"/>
          </a:xfrm>
        </p:spPr>
        <p:txBody>
          <a:bodyPr>
            <a:normAutofit/>
          </a:bodyPr>
          <a:lstStyle/>
          <a:p>
            <a:r>
              <a:rPr lang="et-EE" b="1" dirty="0" smtClean="0"/>
              <a:t>Kas </a:t>
            </a:r>
            <a:r>
              <a:rPr lang="et-EE" b="1" dirty="0"/>
              <a:t>peaks </a:t>
            </a:r>
            <a:r>
              <a:rPr lang="et-EE" b="1" dirty="0" smtClean="0"/>
              <a:t>porno </a:t>
            </a:r>
            <a:r>
              <a:rPr lang="et-EE" b="1" dirty="0"/>
              <a:t>ära keelama</a:t>
            </a:r>
            <a:r>
              <a:rPr lang="et-EE" b="1" dirty="0" smtClean="0"/>
              <a:t>?</a:t>
            </a:r>
          </a:p>
          <a:p>
            <a:r>
              <a:rPr lang="et-EE" dirty="0" smtClean="0"/>
              <a:t>Mida teha kui mu sõber pidevalt pornot vahib?</a:t>
            </a:r>
          </a:p>
          <a:p>
            <a:endParaRPr lang="et-EE" dirty="0" smtClean="0"/>
          </a:p>
          <a:p>
            <a:r>
              <a:rPr lang="et-EE" dirty="0" smtClean="0"/>
              <a:t>Milliseid pilte, videosid ma alla tõmban? Probleemid?</a:t>
            </a:r>
          </a:p>
          <a:p>
            <a:endParaRPr lang="et-EE" dirty="0" smtClean="0"/>
          </a:p>
          <a:p>
            <a:r>
              <a:rPr lang="et-EE" dirty="0" smtClean="0"/>
              <a:t>Milliseid pilte, videosid ise üles laen? Probleemid?</a:t>
            </a:r>
            <a:endParaRPr lang="et-EE" dirty="0"/>
          </a:p>
        </p:txBody>
      </p:sp>
    </p:spTree>
    <p:extLst>
      <p:ext uri="{BB962C8B-B14F-4D97-AF65-F5344CB8AC3E}">
        <p14:creationId xmlns:p14="http://schemas.microsoft.com/office/powerpoint/2010/main" val="3565564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t-EE"/>
              <a:t>Kas oht või võimalus?</a:t>
            </a:r>
          </a:p>
        </p:txBody>
      </p:sp>
      <p:sp>
        <p:nvSpPr>
          <p:cNvPr id="23555" name="Rectangle 3"/>
          <p:cNvSpPr>
            <a:spLocks noGrp="1" noChangeArrowheads="1"/>
          </p:cNvSpPr>
          <p:nvPr>
            <p:ph type="body" idx="1"/>
          </p:nvPr>
        </p:nvSpPr>
        <p:spPr/>
        <p:txBody>
          <a:bodyPr>
            <a:normAutofit lnSpcReduction="10000"/>
          </a:bodyPr>
          <a:lstStyle/>
          <a:p>
            <a:r>
              <a:rPr lang="et-EE" dirty="0" smtClean="0"/>
              <a:t>Suhtlemine võrgustikes</a:t>
            </a:r>
          </a:p>
          <a:p>
            <a:r>
              <a:rPr lang="et-EE" dirty="0" smtClean="0"/>
              <a:t>Uued </a:t>
            </a:r>
            <a:r>
              <a:rPr lang="et-EE" dirty="0"/>
              <a:t>tutvused</a:t>
            </a:r>
          </a:p>
          <a:p>
            <a:r>
              <a:rPr lang="et-EE" dirty="0" smtClean="0"/>
              <a:t>Pilte </a:t>
            </a:r>
            <a:r>
              <a:rPr lang="et-EE" dirty="0"/>
              <a:t>jagada</a:t>
            </a:r>
          </a:p>
          <a:p>
            <a:r>
              <a:rPr lang="et-EE" dirty="0"/>
              <a:t>Endast filme teha ja üles </a:t>
            </a:r>
            <a:r>
              <a:rPr lang="et-EE" dirty="0" smtClean="0"/>
              <a:t>laadida</a:t>
            </a:r>
          </a:p>
          <a:p>
            <a:r>
              <a:rPr lang="et-EE" dirty="0" smtClean="0"/>
              <a:t>......mis veel?</a:t>
            </a:r>
          </a:p>
          <a:p>
            <a:endParaRPr lang="et-EE" dirty="0" smtClean="0"/>
          </a:p>
          <a:p>
            <a:r>
              <a:rPr lang="et-EE" dirty="0" smtClean="0"/>
              <a:t>Kas internet võib kuidagi inimese seksuaalsusega seotud olla?</a:t>
            </a:r>
          </a:p>
          <a:p>
            <a:r>
              <a:rPr lang="et-EE" dirty="0" smtClean="0"/>
              <a:t>Kolm klikki..</a:t>
            </a:r>
            <a:endParaRPr lang="et-EE" dirty="0"/>
          </a:p>
          <a:p>
            <a:endParaRPr lang="et-EE" sz="2000" dirty="0"/>
          </a:p>
          <a:p>
            <a:endParaRPr lang="et-EE" dirty="0"/>
          </a:p>
          <a:p>
            <a:endParaRPr lang="et-EE" dirty="0"/>
          </a:p>
        </p:txBody>
      </p:sp>
      <p:pic>
        <p:nvPicPr>
          <p:cNvPr id="23557" name="Picture 5" descr="Poisid arvuti e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689" y="404664"/>
            <a:ext cx="2664295"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735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t-EE"/>
              <a:t>Milliseid pilte üles laadida?</a:t>
            </a:r>
          </a:p>
        </p:txBody>
      </p:sp>
      <p:sp>
        <p:nvSpPr>
          <p:cNvPr id="109571" name="Rectangle 3"/>
          <p:cNvSpPr>
            <a:spLocks noGrp="1" noChangeArrowheads="1"/>
          </p:cNvSpPr>
          <p:nvPr>
            <p:ph type="body" idx="1"/>
          </p:nvPr>
        </p:nvSpPr>
        <p:spPr>
          <a:xfrm>
            <a:off x="914400" y="1600200"/>
            <a:ext cx="8050088" cy="4781550"/>
          </a:xfrm>
        </p:spPr>
        <p:txBody>
          <a:bodyPr>
            <a:noAutofit/>
          </a:bodyPr>
          <a:lstStyle/>
          <a:p>
            <a:r>
              <a:rPr lang="et-EE" dirty="0"/>
              <a:t>Suhtlusportaalide </a:t>
            </a:r>
            <a:r>
              <a:rPr lang="et-EE" b="1" dirty="0" smtClean="0"/>
              <a:t>privaatsusseaded.</a:t>
            </a:r>
          </a:p>
          <a:p>
            <a:r>
              <a:rPr lang="et-EE" sz="2000" dirty="0">
                <a:hlinkClick r:id="rId2"/>
              </a:rPr>
              <a:t>https://</a:t>
            </a:r>
            <a:r>
              <a:rPr lang="et-EE" sz="2000" dirty="0" smtClean="0">
                <a:hlinkClick r:id="rId2"/>
              </a:rPr>
              <a:t>www.facebook.com/</a:t>
            </a:r>
            <a:endParaRPr lang="et-EE" sz="2000" dirty="0" smtClean="0"/>
          </a:p>
          <a:p>
            <a:r>
              <a:rPr lang="et-EE" dirty="0" smtClean="0"/>
              <a:t> </a:t>
            </a:r>
            <a:r>
              <a:rPr lang="et-EE" dirty="0"/>
              <a:t>Kes näevad sinu postitusi ja fotosid</a:t>
            </a:r>
            <a:r>
              <a:rPr lang="et-EE" dirty="0" smtClean="0"/>
              <a:t>?</a:t>
            </a:r>
          </a:p>
          <a:p>
            <a:r>
              <a:rPr lang="et-EE" b="1" dirty="0" smtClean="0"/>
              <a:t>Kuidas võivad postitused ja üleslaetud fotod mõjutada sinu tulevikku</a:t>
            </a:r>
            <a:r>
              <a:rPr lang="et-EE" dirty="0" smtClean="0"/>
              <a:t>?</a:t>
            </a:r>
          </a:p>
          <a:p>
            <a:pPr>
              <a:lnSpc>
                <a:spcPct val="90000"/>
              </a:lnSpc>
            </a:pPr>
            <a:r>
              <a:rPr lang="et-EE" dirty="0" smtClean="0"/>
              <a:t>Provokatiivsete </a:t>
            </a:r>
            <a:r>
              <a:rPr lang="et-EE" dirty="0"/>
              <a:t>nimede ja seksikate piltide avaldamine (ka sinust enesest) võidakse käsitleda kui lapsporno tekitamist ja levitamist ning see on seadusega karistatav</a:t>
            </a:r>
            <a:r>
              <a:rPr lang="et-EE" dirty="0" smtClean="0"/>
              <a:t>!</a:t>
            </a:r>
            <a:endParaRPr lang="et-EE" dirty="0"/>
          </a:p>
        </p:txBody>
      </p:sp>
    </p:spTree>
    <p:extLst>
      <p:ext uri="{BB962C8B-B14F-4D97-AF65-F5344CB8AC3E}">
        <p14:creationId xmlns:p14="http://schemas.microsoft.com/office/powerpoint/2010/main" val="119497949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Juhtumi analüüs. Mida teha?</a:t>
            </a:r>
            <a:endParaRPr lang="et-EE" dirty="0"/>
          </a:p>
        </p:txBody>
      </p:sp>
      <p:sp>
        <p:nvSpPr>
          <p:cNvPr id="3" name="Content Placeholder 2"/>
          <p:cNvSpPr>
            <a:spLocks noGrp="1"/>
          </p:cNvSpPr>
          <p:nvPr>
            <p:ph idx="1"/>
          </p:nvPr>
        </p:nvSpPr>
        <p:spPr>
          <a:xfrm>
            <a:off x="1119968" y="1447800"/>
            <a:ext cx="7498080" cy="4800600"/>
          </a:xfrm>
        </p:spPr>
        <p:txBody>
          <a:bodyPr/>
          <a:lstStyle/>
          <a:p>
            <a:pPr marL="82296" indent="0">
              <a:buNone/>
            </a:pPr>
            <a:r>
              <a:rPr lang="et-EE" dirty="0" smtClean="0"/>
              <a:t>Ema avastas</a:t>
            </a:r>
            <a:r>
              <a:rPr lang="et-EE" dirty="0"/>
              <a:t>, et tema </a:t>
            </a:r>
            <a:r>
              <a:rPr lang="et-EE" dirty="0" smtClean="0"/>
              <a:t>tütar on </a:t>
            </a:r>
            <a:r>
              <a:rPr lang="et-EE" dirty="0"/>
              <a:t>rääkinud MSN-is mitmete meesterahvastega seksist </a:t>
            </a:r>
            <a:r>
              <a:rPr lang="et-EE" dirty="0" smtClean="0"/>
              <a:t>ning</a:t>
            </a:r>
            <a:r>
              <a:rPr lang="et-EE" dirty="0"/>
              <a:t> </a:t>
            </a:r>
            <a:r>
              <a:rPr lang="et-EE" dirty="0" smtClean="0"/>
              <a:t>mehed </a:t>
            </a:r>
            <a:r>
              <a:rPr lang="et-EE" dirty="0"/>
              <a:t>on </a:t>
            </a:r>
            <a:r>
              <a:rPr lang="et-EE" dirty="0" smtClean="0"/>
              <a:t>saatnud lapsele </a:t>
            </a:r>
            <a:r>
              <a:rPr lang="et-EE" dirty="0"/>
              <a:t>vaatamiseks veebikaameraga tehtud klippe ja pilte </a:t>
            </a:r>
            <a:r>
              <a:rPr lang="et-EE" dirty="0" smtClean="0"/>
              <a:t>erootilistest</a:t>
            </a:r>
            <a:r>
              <a:rPr lang="et-EE" dirty="0"/>
              <a:t> </a:t>
            </a:r>
            <a:r>
              <a:rPr lang="et-EE" dirty="0" smtClean="0"/>
              <a:t>ning </a:t>
            </a:r>
            <a:r>
              <a:rPr lang="et-EE" dirty="0"/>
              <a:t>pornograafilistest situatsioonidest.</a:t>
            </a:r>
          </a:p>
          <a:p>
            <a:endParaRPr lang="et-EE"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785" y="3894990"/>
            <a:ext cx="2758989" cy="2846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18855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Kuidas end kaitsta?</a:t>
            </a:r>
          </a:p>
        </p:txBody>
      </p:sp>
      <p:sp>
        <p:nvSpPr>
          <p:cNvPr id="3" name="Content Placeholder 2"/>
          <p:cNvSpPr>
            <a:spLocks noGrp="1"/>
          </p:cNvSpPr>
          <p:nvPr>
            <p:ph idx="1"/>
          </p:nvPr>
        </p:nvSpPr>
        <p:spPr/>
        <p:txBody>
          <a:bodyPr>
            <a:normAutofit/>
          </a:bodyPr>
          <a:lstStyle/>
          <a:p>
            <a:r>
              <a:rPr lang="et-EE" dirty="0"/>
              <a:t>Mida ma pean tegema kui mulle saadetakse </a:t>
            </a:r>
            <a:r>
              <a:rPr lang="et-EE" dirty="0" smtClean="0"/>
              <a:t>pornopilte ja  </a:t>
            </a:r>
            <a:r>
              <a:rPr lang="et-EE" dirty="0"/>
              <a:t>palutakse end </a:t>
            </a:r>
            <a:r>
              <a:rPr lang="et-EE" dirty="0" smtClean="0"/>
              <a:t>samuti alasti </a:t>
            </a:r>
            <a:r>
              <a:rPr lang="et-EE" dirty="0"/>
              <a:t>näidata</a:t>
            </a:r>
            <a:r>
              <a:rPr lang="et-EE" dirty="0" smtClean="0"/>
              <a:t>?</a:t>
            </a:r>
          </a:p>
          <a:p>
            <a:r>
              <a:rPr lang="et-EE" dirty="0" smtClean="0"/>
              <a:t>Kui pakutakse selle eest raha?</a:t>
            </a:r>
          </a:p>
          <a:p>
            <a:pPr marL="82296" indent="0">
              <a:buNone/>
            </a:pPr>
            <a:r>
              <a:rPr lang="et-EE" dirty="0" smtClean="0"/>
              <a:t>Kui kutsutakse kohtama?</a:t>
            </a:r>
          </a:p>
          <a:p>
            <a:pPr marL="82296" indent="0">
              <a:buNone/>
            </a:pPr>
            <a:r>
              <a:rPr lang="et-EE" dirty="0" smtClean="0"/>
              <a:t>Kui saadad endast alastipilte?</a:t>
            </a:r>
            <a:endParaRPr lang="et-EE" dirty="0"/>
          </a:p>
        </p:txBody>
      </p:sp>
      <p:pic>
        <p:nvPicPr>
          <p:cNvPr id="4" name="Picture 4" descr="70148227-4823-49eb-8e7c-e7aea233d05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499744"/>
            <a:ext cx="2655579" cy="273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4080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Kas tead, kes on su „sõber“</a:t>
            </a:r>
            <a:endParaRPr lang="et-EE" dirty="0"/>
          </a:p>
        </p:txBody>
      </p:sp>
      <p:pic>
        <p:nvPicPr>
          <p:cNvPr id="4" name="Content Placeholder 5" descr="vestlus.jpg"/>
          <p:cNvPicPr>
            <a:picLocks noGrp="1" noChangeAspect="1"/>
          </p:cNvPicPr>
          <p:nvPr>
            <p:ph idx="1"/>
          </p:nvPr>
        </p:nvPicPr>
        <p:blipFill>
          <a:blip r:embed="rId2" cstate="print"/>
          <a:srcRect/>
          <a:stretch>
            <a:fillRect/>
          </a:stretch>
        </p:blipFill>
        <p:spPr>
          <a:xfrm>
            <a:off x="1643349" y="1447800"/>
            <a:ext cx="7082852" cy="4800600"/>
          </a:xfrm>
        </p:spPr>
      </p:pic>
    </p:spTree>
    <p:extLst>
      <p:ext uri="{BB962C8B-B14F-4D97-AF65-F5344CB8AC3E}">
        <p14:creationId xmlns:p14="http://schemas.microsoft.com/office/powerpoint/2010/main" val="2668275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t-EE"/>
              <a:t>Kes on su sõber?</a:t>
            </a:r>
          </a:p>
        </p:txBody>
      </p:sp>
      <p:sp>
        <p:nvSpPr>
          <p:cNvPr id="45059" name="Rectangle 3"/>
          <p:cNvSpPr>
            <a:spLocks noGrp="1" noChangeArrowheads="1"/>
          </p:cNvSpPr>
          <p:nvPr>
            <p:ph type="body" idx="1"/>
          </p:nvPr>
        </p:nvSpPr>
        <p:spPr/>
        <p:txBody>
          <a:bodyPr/>
          <a:lstStyle/>
          <a:p>
            <a:pPr>
              <a:buFont typeface="Wingdings" pitchFamily="2" charset="2"/>
              <a:buNone/>
            </a:pPr>
            <a:r>
              <a:rPr lang="et-EE" sz="3200"/>
              <a:t>“Hispaanlanna juhtum” </a:t>
            </a:r>
          </a:p>
          <a:p>
            <a:r>
              <a:rPr lang="et-EE"/>
              <a:t>Ahistatud üle 40 Eesti noormehe, üle 700 Euroopas</a:t>
            </a:r>
          </a:p>
          <a:p>
            <a:r>
              <a:rPr lang="et-EE"/>
              <a:t>Keegi ei blokeerinud?</a:t>
            </a:r>
          </a:p>
        </p:txBody>
      </p:sp>
      <p:pic>
        <p:nvPicPr>
          <p:cNvPr id="45060" name="Picture 4" descr="181557_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4868863"/>
            <a:ext cx="3095625" cy="1746250"/>
          </a:xfrm>
          <a:prstGeom prst="rect">
            <a:avLst/>
          </a:prstGeom>
          <a:noFill/>
          <a:extLst>
            <a:ext uri="{909E8E84-426E-40DD-AFC4-6F175D3DCCD1}">
              <a14:hiddenFill xmlns:a14="http://schemas.microsoft.com/office/drawing/2010/main">
                <a:solidFill>
                  <a:srgbClr val="FFFFFF"/>
                </a:solidFill>
              </a14:hiddenFill>
            </a:ext>
          </a:extLst>
        </p:spPr>
      </p:pic>
      <p:pic>
        <p:nvPicPr>
          <p:cNvPr id="45061" name="Picture 5" descr="143836_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4724400"/>
            <a:ext cx="2520950" cy="189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1285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t-EE" smtClean="0"/>
              <a:t>Mida teha kui sulle ei meeldi?</a:t>
            </a:r>
          </a:p>
        </p:txBody>
      </p:sp>
      <p:sp>
        <p:nvSpPr>
          <p:cNvPr id="22531" name="Rectangle 3"/>
          <p:cNvSpPr>
            <a:spLocks noGrp="1" noChangeArrowheads="1"/>
          </p:cNvSpPr>
          <p:nvPr>
            <p:ph type="body" idx="1"/>
          </p:nvPr>
        </p:nvSpPr>
        <p:spPr>
          <a:xfrm>
            <a:off x="1435608" y="1447800"/>
            <a:ext cx="7498080" cy="5149552"/>
          </a:xfrm>
        </p:spPr>
        <p:txBody>
          <a:bodyPr>
            <a:normAutofit fontScale="92500" lnSpcReduction="20000"/>
          </a:bodyPr>
          <a:lstStyle/>
          <a:p>
            <a:pPr marL="0" indent="0" eaLnBrk="1" hangingPunct="1">
              <a:buNone/>
            </a:pPr>
            <a:r>
              <a:rPr lang="et-EE" b="1" dirty="0"/>
              <a:t>K</a:t>
            </a:r>
            <a:r>
              <a:rPr lang="et-EE" sz="2400" b="1" dirty="0" smtClean="0"/>
              <a:t>ui sind sunnitakse tegema, mida sa ei taha või sul on ebamugav, kahtlused ja hirm </a:t>
            </a:r>
          </a:p>
          <a:p>
            <a:pPr marL="533400" indent="-533400" eaLnBrk="1" hangingPunct="1">
              <a:buFont typeface="Arial" pitchFamily="34" charset="0"/>
              <a:buAutoNum type="arabicPeriod"/>
            </a:pPr>
            <a:r>
              <a:rPr lang="et-EE" b="1" dirty="0" smtClean="0">
                <a:solidFill>
                  <a:srgbClr val="FF0000"/>
                </a:solidFill>
              </a:rPr>
              <a:t>Stopp! Lõpeta ja salvesta vestlus!</a:t>
            </a:r>
          </a:p>
          <a:p>
            <a:pPr marL="533400" indent="-533400" eaLnBrk="1" hangingPunct="1">
              <a:buFont typeface="Arial" pitchFamily="34" charset="0"/>
              <a:buAutoNum type="arabicPeriod"/>
            </a:pPr>
            <a:r>
              <a:rPr lang="et-EE" b="1" dirty="0" smtClean="0">
                <a:solidFill>
                  <a:srgbClr val="FF0000"/>
                </a:solidFill>
              </a:rPr>
              <a:t>Räägi kohe mõnele täiskasvanule</a:t>
            </a:r>
            <a:r>
              <a:rPr lang="et-EE" dirty="0" smtClean="0">
                <a:solidFill>
                  <a:srgbClr val="FF0000"/>
                </a:solidFill>
              </a:rPr>
              <a:t>, keda usaldad!  </a:t>
            </a:r>
          </a:p>
          <a:p>
            <a:pPr marL="533400" indent="-533400">
              <a:buFont typeface="Arial" pitchFamily="34" charset="0"/>
              <a:buAutoNum type="arabicPeriod"/>
            </a:pPr>
            <a:r>
              <a:rPr lang="et-EE" dirty="0" smtClean="0">
                <a:solidFill>
                  <a:srgbClr val="FF0000"/>
                </a:solidFill>
              </a:rPr>
              <a:t> Salvstatud materjalidega pöördu </a:t>
            </a:r>
            <a:r>
              <a:rPr lang="et-EE" dirty="0">
                <a:solidFill>
                  <a:srgbClr val="FF0000"/>
                </a:solidFill>
              </a:rPr>
              <a:t>kodukohale lähimasse </a:t>
            </a:r>
            <a:r>
              <a:rPr lang="et-EE" dirty="0" smtClean="0">
                <a:solidFill>
                  <a:srgbClr val="FF0000"/>
                </a:solidFill>
              </a:rPr>
              <a:t>politseiprefektuuri. V</a:t>
            </a:r>
            <a:r>
              <a:rPr lang="fi-FI" dirty="0" smtClean="0">
                <a:solidFill>
                  <a:srgbClr val="FF0000"/>
                </a:solidFill>
              </a:rPr>
              <a:t>õi</a:t>
            </a:r>
            <a:r>
              <a:rPr lang="et-EE" dirty="0" smtClean="0">
                <a:solidFill>
                  <a:srgbClr val="FF0000"/>
                </a:solidFill>
              </a:rPr>
              <a:t>d</a:t>
            </a:r>
            <a:r>
              <a:rPr lang="fi-FI" dirty="0" smtClean="0">
                <a:solidFill>
                  <a:srgbClr val="FF0000"/>
                </a:solidFill>
              </a:rPr>
              <a:t> </a:t>
            </a:r>
            <a:r>
              <a:rPr lang="et-EE" dirty="0" smtClean="0">
                <a:solidFill>
                  <a:srgbClr val="FF0000"/>
                </a:solidFill>
              </a:rPr>
              <a:t>teha avalduse ja </a:t>
            </a:r>
            <a:r>
              <a:rPr lang="fi-FI" dirty="0" smtClean="0">
                <a:solidFill>
                  <a:srgbClr val="FF0000"/>
                </a:solidFill>
              </a:rPr>
              <a:t>saa</a:t>
            </a:r>
            <a:r>
              <a:rPr lang="et-EE" dirty="0" smtClean="0">
                <a:solidFill>
                  <a:srgbClr val="FF0000"/>
                </a:solidFill>
              </a:rPr>
              <a:t>ta</a:t>
            </a:r>
            <a:r>
              <a:rPr lang="fi-FI" dirty="0" smtClean="0">
                <a:solidFill>
                  <a:srgbClr val="FF0000"/>
                </a:solidFill>
              </a:rPr>
              <a:t> </a:t>
            </a:r>
            <a:r>
              <a:rPr lang="fi-FI" dirty="0">
                <a:solidFill>
                  <a:srgbClr val="FF0000"/>
                </a:solidFill>
              </a:rPr>
              <a:t>kogu info </a:t>
            </a:r>
            <a:r>
              <a:rPr lang="et-EE" dirty="0" smtClean="0">
                <a:solidFill>
                  <a:srgbClr val="FF0000"/>
                </a:solidFill>
              </a:rPr>
              <a:t>ka </a:t>
            </a:r>
            <a:r>
              <a:rPr lang="fi-FI" dirty="0" smtClean="0">
                <a:solidFill>
                  <a:srgbClr val="FF0000"/>
                </a:solidFill>
              </a:rPr>
              <a:t>e-kirja teel</a:t>
            </a:r>
            <a:r>
              <a:rPr lang="et-EE" dirty="0" smtClean="0">
                <a:solidFill>
                  <a:srgbClr val="FF0000"/>
                </a:solidFill>
              </a:rPr>
              <a:t>!</a:t>
            </a:r>
          </a:p>
          <a:p>
            <a:pPr marL="533400" indent="-533400" eaLnBrk="1" hangingPunct="1">
              <a:buFont typeface="Arial" pitchFamily="34" charset="0"/>
              <a:buAutoNum type="arabicPeriod"/>
            </a:pPr>
            <a:r>
              <a:rPr lang="et-EE" b="1" dirty="0" smtClean="0">
                <a:solidFill>
                  <a:srgbClr val="FF0000"/>
                </a:solidFill>
              </a:rPr>
              <a:t>Blokeeri, sulge konto! </a:t>
            </a:r>
          </a:p>
          <a:p>
            <a:r>
              <a:rPr lang="et-EE" dirty="0">
                <a:hlinkClick r:id="rId2"/>
              </a:rPr>
              <a:t>http://vihjeliin.targaltinternetis.ee/</a:t>
            </a:r>
            <a:endParaRPr lang="et-EE" dirty="0"/>
          </a:p>
          <a:p>
            <a:r>
              <a:rPr lang="et-EE" dirty="0">
                <a:hlinkClick r:id="rId3"/>
              </a:rPr>
              <a:t>http://www.targaltinternetis.ee/</a:t>
            </a:r>
            <a:endParaRPr lang="et-EE" dirty="0"/>
          </a:p>
          <a:p>
            <a:pPr marL="533400" indent="-533400" eaLnBrk="1" hangingPunct="1">
              <a:buFont typeface="Arial" pitchFamily="34" charset="0"/>
              <a:buAutoNum type="arabicPeriod"/>
            </a:pPr>
            <a:endParaRPr lang="et-EE" b="1" dirty="0" smtClean="0">
              <a:solidFill>
                <a:srgbClr val="FF0000"/>
              </a:solidFill>
            </a:endParaRPr>
          </a:p>
          <a:p>
            <a:pPr marL="533400" indent="-533400" eaLnBrk="1" hangingPunct="1">
              <a:buFont typeface="Arial" pitchFamily="34" charset="0"/>
              <a:buNone/>
            </a:pPr>
            <a:endParaRPr lang="et-EE" dirty="0" smtClean="0"/>
          </a:p>
        </p:txBody>
      </p:sp>
    </p:spTree>
    <p:extLst>
      <p:ext uri="{BB962C8B-B14F-4D97-AF65-F5344CB8AC3E}">
        <p14:creationId xmlns:p14="http://schemas.microsoft.com/office/powerpoint/2010/main" val="22338239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smtClean="0"/>
              <a:t>Pornograafia ja seadusandlus</a:t>
            </a:r>
            <a:endParaRPr lang="et-EE" dirty="0"/>
          </a:p>
        </p:txBody>
      </p:sp>
      <p:sp>
        <p:nvSpPr>
          <p:cNvPr id="3" name="Content Placeholder 2"/>
          <p:cNvSpPr>
            <a:spLocks noGrp="1"/>
          </p:cNvSpPr>
          <p:nvPr>
            <p:ph idx="1"/>
          </p:nvPr>
        </p:nvSpPr>
        <p:spPr/>
        <p:txBody>
          <a:bodyPr>
            <a:normAutofit/>
          </a:bodyPr>
          <a:lstStyle/>
          <a:p>
            <a:pPr marL="82296" indent="0">
              <a:buNone/>
            </a:pPr>
            <a:r>
              <a:rPr lang="et-EE" dirty="0" smtClean="0"/>
              <a:t>Pornograafilise </a:t>
            </a:r>
            <a:r>
              <a:rPr lang="et-EE" dirty="0"/>
              <a:t>sisuga ja vägivalda või julmust propageerivate teoste leviku reguleerimise seadus ( RT I 1998, 2, </a:t>
            </a:r>
            <a:r>
              <a:rPr lang="et-EE" dirty="0" smtClean="0"/>
              <a:t>42)</a:t>
            </a:r>
          </a:p>
          <a:p>
            <a:r>
              <a:rPr lang="fi-FI" b="1" dirty="0" smtClean="0"/>
              <a:t>Pornograafilise </a:t>
            </a:r>
            <a:r>
              <a:rPr lang="fi-FI" b="1" dirty="0"/>
              <a:t>sisuga teose levitamine ja näitamine alaealisele on keelatud, nii nagu ka </a:t>
            </a:r>
            <a:r>
              <a:rPr lang="fi-FI" b="1" dirty="0" smtClean="0"/>
              <a:t>sellesisulised</a:t>
            </a:r>
            <a:r>
              <a:rPr lang="et-EE" b="1" dirty="0" smtClean="0"/>
              <a:t> tele- </a:t>
            </a:r>
            <a:r>
              <a:rPr lang="et-EE" b="1" dirty="0"/>
              <a:t>ja raadiosaated</a:t>
            </a:r>
            <a:r>
              <a:rPr lang="et-EE" dirty="0"/>
              <a:t>.</a:t>
            </a:r>
          </a:p>
        </p:txBody>
      </p:sp>
    </p:spTree>
    <p:extLst>
      <p:ext uri="{BB962C8B-B14F-4D97-AF65-F5344CB8AC3E}">
        <p14:creationId xmlns:p14="http://schemas.microsoft.com/office/powerpoint/2010/main" val="8771159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Mida ütleb seadus</a:t>
            </a:r>
            <a:endParaRPr lang="et-EE" dirty="0"/>
          </a:p>
        </p:txBody>
      </p:sp>
      <p:sp>
        <p:nvSpPr>
          <p:cNvPr id="3" name="Content Placeholder 2"/>
          <p:cNvSpPr>
            <a:spLocks noGrp="1"/>
          </p:cNvSpPr>
          <p:nvPr>
            <p:ph idx="1"/>
          </p:nvPr>
        </p:nvSpPr>
        <p:spPr>
          <a:xfrm>
            <a:off x="1435608" y="1447800"/>
            <a:ext cx="7498080" cy="5077544"/>
          </a:xfrm>
        </p:spPr>
        <p:txBody>
          <a:bodyPr>
            <a:normAutofit fontScale="85000" lnSpcReduction="10000"/>
          </a:bodyPr>
          <a:lstStyle/>
          <a:p>
            <a:r>
              <a:rPr lang="et-EE" b="1" dirty="0"/>
              <a:t>Lastekaitseseaduse § 33 sätestab kaitse seksuaalse kuritarvituse eest</a:t>
            </a:r>
            <a:r>
              <a:rPr lang="et-EE" b="1" dirty="0" smtClean="0"/>
              <a:t>.</a:t>
            </a:r>
          </a:p>
          <a:p>
            <a:r>
              <a:rPr lang="et-EE" dirty="0" smtClean="0"/>
              <a:t> </a:t>
            </a:r>
            <a:r>
              <a:rPr lang="et-EE" dirty="0"/>
              <a:t>L</a:t>
            </a:r>
            <a:r>
              <a:rPr lang="et-EE" dirty="0" smtClean="0"/>
              <a:t>aps peab olema kaitstud </a:t>
            </a:r>
            <a:r>
              <a:rPr lang="et-EE" dirty="0"/>
              <a:t>igasuguse seksuaalse ärakasutamise eest, sealhulgas on keelatud täiskasvanu </a:t>
            </a:r>
            <a:r>
              <a:rPr lang="et-EE" dirty="0" smtClean="0"/>
              <a:t>poolt:</a:t>
            </a:r>
            <a:endParaRPr lang="et-EE" dirty="0"/>
          </a:p>
          <a:p>
            <a:r>
              <a:rPr lang="et-EE" dirty="0"/>
              <a:t>lapse ahvatlemine seksuaaltegevusse;</a:t>
            </a:r>
          </a:p>
          <a:p>
            <a:r>
              <a:rPr lang="et-EE" dirty="0"/>
              <a:t>lapse kasutamine prostituudina;</a:t>
            </a:r>
          </a:p>
          <a:p>
            <a:r>
              <a:rPr lang="et-EE" dirty="0"/>
              <a:t>lapse kasutamine pornograafilistel eesmärkidel</a:t>
            </a:r>
            <a:r>
              <a:rPr lang="et-EE" dirty="0" smtClean="0"/>
              <a:t>.</a:t>
            </a:r>
          </a:p>
          <a:p>
            <a:r>
              <a:rPr lang="et-EE" dirty="0"/>
              <a:t> </a:t>
            </a:r>
          </a:p>
          <a:p>
            <a:r>
              <a:rPr lang="et-EE" dirty="0" smtClean="0"/>
              <a:t> </a:t>
            </a:r>
            <a:r>
              <a:rPr lang="et-EE" b="1" dirty="0"/>
              <a:t>§ 50 kohaselt pole Eestis lubatud lastele toota ega nende hulgas levitada </a:t>
            </a:r>
            <a:r>
              <a:rPr lang="et-EE" b="1" dirty="0" smtClean="0"/>
              <a:t>nilbeid</a:t>
            </a:r>
          </a:p>
          <a:p>
            <a:r>
              <a:rPr lang="et-EE" b="1" dirty="0" smtClean="0"/>
              <a:t> (pornograafilisi</a:t>
            </a:r>
            <a:r>
              <a:rPr lang="et-EE" b="1" dirty="0"/>
              <a:t>) esemeid, trükiseid, </a:t>
            </a:r>
            <a:r>
              <a:rPr lang="et-EE" b="1" dirty="0" smtClean="0"/>
              <a:t>filme</a:t>
            </a:r>
            <a:r>
              <a:rPr lang="et-EE" b="1" dirty="0"/>
              <a:t>.</a:t>
            </a:r>
            <a:endParaRPr lang="et-EE" b="1" dirty="0" smtClean="0"/>
          </a:p>
          <a:p>
            <a:endParaRPr lang="et-EE" dirty="0"/>
          </a:p>
        </p:txBody>
      </p:sp>
    </p:spTree>
    <p:extLst>
      <p:ext uri="{BB962C8B-B14F-4D97-AF65-F5344CB8AC3E}">
        <p14:creationId xmlns:p14="http://schemas.microsoft.com/office/powerpoint/2010/main" val="26163716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Mida ütleb seadus</a:t>
            </a:r>
            <a:endParaRPr lang="et-EE" dirty="0"/>
          </a:p>
        </p:txBody>
      </p:sp>
      <p:sp>
        <p:nvSpPr>
          <p:cNvPr id="3" name="Content Placeholder 2"/>
          <p:cNvSpPr>
            <a:spLocks noGrp="1"/>
          </p:cNvSpPr>
          <p:nvPr>
            <p:ph idx="1"/>
          </p:nvPr>
        </p:nvSpPr>
        <p:spPr/>
        <p:txBody>
          <a:bodyPr/>
          <a:lstStyle/>
          <a:p>
            <a:r>
              <a:rPr lang="et-EE" dirty="0"/>
              <a:t>KarS § 177. Noorema kui kaheksateistaastase isiku kasutamise eest modellina või näitlejana pornograafilise või erootilise pildi, filmi või muu teose valmistamiseks - karistatakse rahalise karistuse või kuni üheaastase vangistusega</a:t>
            </a:r>
          </a:p>
        </p:txBody>
      </p:sp>
    </p:spTree>
    <p:extLst>
      <p:ext uri="{BB962C8B-B14F-4D97-AF65-F5344CB8AC3E}">
        <p14:creationId xmlns:p14="http://schemas.microsoft.com/office/powerpoint/2010/main" val="1369138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Mida ütleb seadus</a:t>
            </a:r>
            <a:endParaRPr lang="et-EE" dirty="0"/>
          </a:p>
        </p:txBody>
      </p:sp>
      <p:sp>
        <p:nvSpPr>
          <p:cNvPr id="3" name="Content Placeholder 2"/>
          <p:cNvSpPr>
            <a:spLocks noGrp="1"/>
          </p:cNvSpPr>
          <p:nvPr>
            <p:ph idx="1"/>
          </p:nvPr>
        </p:nvSpPr>
        <p:spPr/>
        <p:txBody>
          <a:bodyPr/>
          <a:lstStyle/>
          <a:p>
            <a:r>
              <a:rPr lang="et-EE" dirty="0"/>
              <a:t>KarS § 178. Nooremat kui neljateistaastast isikut pornograafilises või erootilises situatsioonis kujutava pildi, kirjutise või muu teose või selle reproduktsiooni valmistamise või hoidmise, teisele isikule üleandmise, näitamise või muul viisil kättesaadavaks tegemise eest - karistatakse rahalise karistuse või kuni üheaastase vangistusega</a:t>
            </a:r>
          </a:p>
        </p:txBody>
      </p:sp>
    </p:spTree>
    <p:extLst>
      <p:ext uri="{BB962C8B-B14F-4D97-AF65-F5344CB8AC3E}">
        <p14:creationId xmlns:p14="http://schemas.microsoft.com/office/powerpoint/2010/main" val="2804029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t-EE" dirty="0" smtClean="0"/>
              <a:t>Seksuaalsus</a:t>
            </a:r>
          </a:p>
        </p:txBody>
      </p:sp>
      <p:sp>
        <p:nvSpPr>
          <p:cNvPr id="6147" name="Content Placeholder 2"/>
          <p:cNvSpPr>
            <a:spLocks noGrp="1"/>
          </p:cNvSpPr>
          <p:nvPr>
            <p:ph idx="1"/>
          </p:nvPr>
        </p:nvSpPr>
        <p:spPr>
          <a:xfrm>
            <a:off x="1435608" y="1447800"/>
            <a:ext cx="7498080" cy="5221560"/>
          </a:xfrm>
        </p:spPr>
        <p:txBody>
          <a:bodyPr>
            <a:normAutofit fontScale="70000" lnSpcReduction="20000"/>
          </a:bodyPr>
          <a:lstStyle/>
          <a:p>
            <a:pPr marL="82296" indent="0">
              <a:buNone/>
            </a:pPr>
            <a:r>
              <a:rPr lang="et-EE" sz="4000" dirty="0" smtClean="0"/>
              <a:t>Mis on tore, vahva ilus, hea, põnev? +</a:t>
            </a:r>
          </a:p>
          <a:p>
            <a:pPr marL="82296" indent="0">
              <a:buNone/>
            </a:pPr>
            <a:endParaRPr lang="et-EE" sz="4000" dirty="0"/>
          </a:p>
          <a:p>
            <a:pPr marL="82296" indent="0">
              <a:buNone/>
            </a:pPr>
            <a:endParaRPr lang="et-EE" dirty="0" smtClean="0"/>
          </a:p>
          <a:p>
            <a:pPr marL="82296" indent="0">
              <a:buNone/>
            </a:pPr>
            <a:endParaRPr lang="et-EE" dirty="0"/>
          </a:p>
          <a:p>
            <a:pPr marL="82296" indent="0">
              <a:buNone/>
            </a:pPr>
            <a:endParaRPr lang="et-EE" dirty="0" smtClean="0"/>
          </a:p>
          <a:p>
            <a:pPr marL="82296" indent="0">
              <a:buNone/>
            </a:pPr>
            <a:endParaRPr lang="et-EE" dirty="0"/>
          </a:p>
          <a:p>
            <a:pPr marL="82296" indent="0">
              <a:buNone/>
            </a:pPr>
            <a:endParaRPr lang="et-EE" dirty="0" smtClean="0"/>
          </a:p>
          <a:p>
            <a:pPr marL="82296" indent="0">
              <a:buNone/>
            </a:pPr>
            <a:endParaRPr lang="et-EE" dirty="0"/>
          </a:p>
          <a:p>
            <a:pPr marL="82296" indent="0">
              <a:buNone/>
            </a:pPr>
            <a:endParaRPr lang="et-EE" dirty="0" smtClean="0"/>
          </a:p>
          <a:p>
            <a:pPr marL="82296" indent="0">
              <a:buNone/>
            </a:pPr>
            <a:endParaRPr lang="et-EE" dirty="0"/>
          </a:p>
          <a:p>
            <a:pPr marL="82296" indent="0">
              <a:buNone/>
            </a:pPr>
            <a:endParaRPr lang="et-EE" dirty="0" smtClean="0"/>
          </a:p>
          <a:p>
            <a:pPr marL="82296" indent="0">
              <a:buNone/>
            </a:pPr>
            <a:r>
              <a:rPr lang="et-EE" sz="4000" dirty="0" smtClean="0"/>
              <a:t>Mis on ohtlik,  hirmutav, ebameeldiv? -</a:t>
            </a:r>
          </a:p>
          <a:p>
            <a:pPr marL="82296" indent="0">
              <a:buNone/>
            </a:pPr>
            <a:r>
              <a:rPr lang="et-EE" sz="4000" dirty="0" smtClean="0"/>
              <a:t>Kuhu me asetaksime porno? X?</a:t>
            </a:r>
          </a:p>
          <a:p>
            <a:pPr marL="82296" indent="0">
              <a:buNone/>
            </a:pPr>
            <a:r>
              <a:rPr lang="et-EE" dirty="0">
                <a:hlinkClick r:id="rId2"/>
              </a:rPr>
              <a:t>http://amor.ee</a:t>
            </a:r>
            <a:r>
              <a:rPr lang="et-EE" dirty="0" smtClean="0">
                <a:hlinkClick r:id="rId2"/>
              </a:rPr>
              <a:t>/</a:t>
            </a:r>
            <a:endParaRPr lang="et-EE" dirty="0" smtClean="0"/>
          </a:p>
          <a:p>
            <a:pPr marL="82296" indent="0">
              <a:buNone/>
            </a:pPr>
            <a:endParaRPr lang="et-EE" dirty="0" smtClean="0"/>
          </a:p>
        </p:txBody>
      </p:sp>
      <p:sp>
        <p:nvSpPr>
          <p:cNvPr id="6148" name="Oval 3"/>
          <p:cNvSpPr>
            <a:spLocks noChangeArrowheads="1"/>
          </p:cNvSpPr>
          <p:nvPr/>
        </p:nvSpPr>
        <p:spPr bwMode="auto">
          <a:xfrm>
            <a:off x="2746648" y="2276872"/>
            <a:ext cx="4896544" cy="2376289"/>
          </a:xfrm>
          <a:prstGeom prst="ellipse">
            <a:avLst/>
          </a:prstGeom>
          <a:solidFill>
            <a:srgbClr val="FFCCFF"/>
          </a:solidFill>
          <a:ln w="12700" algn="ctr">
            <a:solidFill>
              <a:schemeClr val="tx1"/>
            </a:solidFill>
            <a:round/>
            <a:headEnd type="none" w="sm" len="sm"/>
            <a:tailEnd type="none" w="sm" len="sm"/>
          </a:ln>
        </p:spPr>
        <p:txBody>
          <a:bodyPr wrap="none"/>
          <a:lstStyle/>
          <a:p>
            <a:endParaRPr lang="et-EE" sz="3200" b="1" dirty="0" smtClean="0"/>
          </a:p>
          <a:p>
            <a:r>
              <a:rPr lang="et-EE" sz="3200" b="1" dirty="0"/>
              <a:t> </a:t>
            </a:r>
            <a:r>
              <a:rPr lang="et-EE" sz="3200" b="1" dirty="0" smtClean="0"/>
              <a:t>  Seksuaalsus</a:t>
            </a:r>
            <a:endParaRPr lang="et-EE" sz="3200" b="1" dirty="0"/>
          </a:p>
        </p:txBody>
      </p:sp>
    </p:spTree>
    <p:extLst>
      <p:ext uri="{BB962C8B-B14F-4D97-AF65-F5344CB8AC3E}">
        <p14:creationId xmlns:p14="http://schemas.microsoft.com/office/powerpoint/2010/main" val="37226519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Mida ütleb seadus</a:t>
            </a:r>
            <a:endParaRPr lang="et-EE" dirty="0"/>
          </a:p>
        </p:txBody>
      </p:sp>
      <p:sp>
        <p:nvSpPr>
          <p:cNvPr id="3" name="Content Placeholder 2"/>
          <p:cNvSpPr>
            <a:spLocks noGrp="1"/>
          </p:cNvSpPr>
          <p:nvPr>
            <p:ph idx="1"/>
          </p:nvPr>
        </p:nvSpPr>
        <p:spPr/>
        <p:txBody>
          <a:bodyPr>
            <a:normAutofit lnSpcReduction="10000"/>
          </a:bodyPr>
          <a:lstStyle/>
          <a:p>
            <a:r>
              <a:rPr lang="et-EE" dirty="0"/>
              <a:t>KarS § 179. Nooremale kui neljateistaastasele isikule pornograafilise teose või selle reproduktsiooni üleandmise, näitamise või muul viisil teadvalt kättesaadavaks tegemise või sellise isiku nähes suguühendusse astumise või muul viisil teadvalt tema seksuaalse ahvatlemise eest - karistatakse rahalise karistuse või kuni üheaastase vangistusega.</a:t>
            </a:r>
          </a:p>
          <a:p>
            <a:endParaRPr lang="et-EE" dirty="0"/>
          </a:p>
          <a:p>
            <a:endParaRPr lang="et-EE" dirty="0"/>
          </a:p>
        </p:txBody>
      </p:sp>
    </p:spTree>
    <p:extLst>
      <p:ext uri="{BB962C8B-B14F-4D97-AF65-F5344CB8AC3E}">
        <p14:creationId xmlns:p14="http://schemas.microsoft.com/office/powerpoint/2010/main" val="1384334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Statistikat</a:t>
            </a:r>
            <a:br>
              <a:rPr lang="et-EE" dirty="0" smtClean="0"/>
            </a:br>
            <a:endParaRPr lang="et-EE" dirty="0"/>
          </a:p>
        </p:txBody>
      </p:sp>
      <p:sp>
        <p:nvSpPr>
          <p:cNvPr id="3" name="Content Placeholder 2"/>
          <p:cNvSpPr>
            <a:spLocks noGrp="1"/>
          </p:cNvSpPr>
          <p:nvPr>
            <p:ph idx="1"/>
          </p:nvPr>
        </p:nvSpPr>
        <p:spPr/>
        <p:txBody>
          <a:bodyPr>
            <a:normAutofit/>
          </a:bodyPr>
          <a:lstStyle/>
          <a:p>
            <a:pPr marL="0" indent="0">
              <a:buNone/>
            </a:pPr>
            <a:r>
              <a:rPr lang="et-EE" dirty="0" smtClean="0"/>
              <a:t>Eesti noored: </a:t>
            </a:r>
          </a:p>
          <a:p>
            <a:r>
              <a:rPr lang="et-EE" dirty="0" smtClean="0"/>
              <a:t>Seksuaalse alatooniga piltide nägemine (30%, Euroopa kõrgeim näitaja),</a:t>
            </a:r>
          </a:p>
          <a:p>
            <a:r>
              <a:rPr lang="et-EE" dirty="0" smtClean="0"/>
              <a:t>Seksuaalse sisuga sõnumite saamine (21%, Euroopa 3. näitaja)</a:t>
            </a:r>
          </a:p>
          <a:p>
            <a:r>
              <a:rPr lang="et-EE" dirty="0" smtClean="0">
                <a:hlinkClick r:id="rId2"/>
              </a:rPr>
              <a:t>http://vihjeliin.targaltinternetis.ee/</a:t>
            </a:r>
            <a:endParaRPr lang="et-EE" dirty="0" smtClean="0"/>
          </a:p>
          <a:p>
            <a:r>
              <a:rPr lang="et-EE" dirty="0">
                <a:hlinkClick r:id="rId3"/>
              </a:rPr>
              <a:t>http://www.targaltinternetis.ee</a:t>
            </a:r>
            <a:r>
              <a:rPr lang="et-EE" dirty="0" smtClean="0">
                <a:hlinkClick r:id="rId3"/>
              </a:rPr>
              <a:t>/</a:t>
            </a:r>
            <a:endParaRPr lang="et-EE" dirty="0" smtClean="0"/>
          </a:p>
          <a:p>
            <a:endParaRPr lang="et-EE" dirty="0" smtClean="0"/>
          </a:p>
          <a:p>
            <a:endParaRPr lang="et-EE" dirty="0" smtClean="0"/>
          </a:p>
          <a:p>
            <a:endParaRPr lang="et-EE" dirty="0" smtClean="0"/>
          </a:p>
          <a:p>
            <a:endParaRPr lang="et-EE" dirty="0"/>
          </a:p>
        </p:txBody>
      </p:sp>
    </p:spTree>
    <p:extLst>
      <p:ext uri="{BB962C8B-B14F-4D97-AF65-F5344CB8AC3E}">
        <p14:creationId xmlns:p14="http://schemas.microsoft.com/office/powerpoint/2010/main" val="32133367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Targalt internetis</a:t>
            </a:r>
            <a:endParaRPr lang="et-EE"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370" r="2242" b="4955"/>
          <a:stretch>
            <a:fillRect/>
          </a:stretch>
        </p:blipFill>
        <p:spPr>
          <a:xfrm>
            <a:off x="1435100" y="1879504"/>
            <a:ext cx="7499350" cy="3937191"/>
          </a:xfrm>
          <a:noFill/>
          <a:ln>
            <a:solidFill>
              <a:schemeClr val="tx1"/>
            </a:solidFill>
            <a:miter lim="800000"/>
            <a:headEnd/>
            <a:tailEnd/>
          </a:ln>
        </p:spPr>
      </p:pic>
    </p:spTree>
    <p:extLst>
      <p:ext uri="{BB962C8B-B14F-4D97-AF65-F5344CB8AC3E}">
        <p14:creationId xmlns:p14="http://schemas.microsoft.com/office/powerpoint/2010/main" val="9106821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Sul on õigus tunda internetis end turvaliselt!</a:t>
            </a:r>
            <a:endParaRPr lang="et-EE" dirty="0"/>
          </a:p>
        </p:txBody>
      </p:sp>
      <p:sp>
        <p:nvSpPr>
          <p:cNvPr id="3" name="Content Placeholder 2"/>
          <p:cNvSpPr>
            <a:spLocks noGrp="1"/>
          </p:cNvSpPr>
          <p:nvPr>
            <p:ph idx="1"/>
          </p:nvPr>
        </p:nvSpPr>
        <p:spPr/>
        <p:txBody>
          <a:bodyPr/>
          <a:lstStyle/>
          <a:p>
            <a:r>
              <a:rPr lang="et-EE" dirty="0" smtClean="0"/>
              <a:t>Turvalist armastust!</a:t>
            </a:r>
            <a:endParaRPr lang="et-E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91193"/>
            <a:ext cx="6048672"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5037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smtClean="0"/>
              <a:t>Kasutatud kirjandus. Lugemist.</a:t>
            </a:r>
            <a:endParaRPr lang="et-EE" dirty="0"/>
          </a:p>
        </p:txBody>
      </p:sp>
      <p:sp>
        <p:nvSpPr>
          <p:cNvPr id="3" name="Content Placeholder 2"/>
          <p:cNvSpPr>
            <a:spLocks noGrp="1"/>
          </p:cNvSpPr>
          <p:nvPr>
            <p:ph idx="1"/>
          </p:nvPr>
        </p:nvSpPr>
        <p:spPr/>
        <p:txBody>
          <a:bodyPr>
            <a:noAutofit/>
          </a:bodyPr>
          <a:lstStyle/>
          <a:p>
            <a:r>
              <a:rPr lang="et-EE" sz="1200" dirty="0">
                <a:hlinkClick r:id="rId2"/>
              </a:rPr>
              <a:t>http://amor.ee</a:t>
            </a:r>
            <a:r>
              <a:rPr lang="et-EE" sz="1200" dirty="0" smtClean="0">
                <a:hlinkClick r:id="rId2"/>
              </a:rPr>
              <a:t>/</a:t>
            </a:r>
            <a:endParaRPr lang="et-EE" sz="1200" dirty="0"/>
          </a:p>
          <a:p>
            <a:r>
              <a:rPr lang="et-EE" sz="1200" dirty="0" smtClean="0"/>
              <a:t>Margit </a:t>
            </a:r>
            <a:r>
              <a:rPr lang="et-EE" sz="1200" dirty="0"/>
              <a:t>Kagadze, Reelika Kiivit, Merike Kull, Kai </a:t>
            </a:r>
            <a:r>
              <a:rPr lang="et-EE" sz="1200" dirty="0" smtClean="0"/>
              <a:t>Part. (2005). </a:t>
            </a:r>
            <a:r>
              <a:rPr lang="et-EE" sz="1200" b="1" dirty="0" smtClean="0"/>
              <a:t>SEKSUAALKASVATUS II </a:t>
            </a:r>
            <a:r>
              <a:rPr lang="et-EE" sz="1200" b="1" dirty="0"/>
              <a:t>JA III </a:t>
            </a:r>
            <a:r>
              <a:rPr lang="et-EE" sz="1200" b="1" dirty="0" smtClean="0"/>
              <a:t>KOOLIASTE  </a:t>
            </a:r>
            <a:r>
              <a:rPr lang="et-EE" sz="1200" dirty="0" smtClean="0"/>
              <a:t>ÕPETAJARAAMAT.</a:t>
            </a:r>
          </a:p>
          <a:p>
            <a:r>
              <a:rPr lang="et-EE" sz="1200" dirty="0"/>
              <a:t>Pille Kütt </a:t>
            </a:r>
            <a:r>
              <a:rPr lang="et-EE" sz="1200" dirty="0" smtClean="0"/>
              <a:t>. Kõik saab alguse lapse ja vanema suhtest, </a:t>
            </a:r>
            <a:r>
              <a:rPr lang="et-EE" sz="1200" dirty="0" smtClean="0">
                <a:hlinkClick r:id="rId3"/>
              </a:rPr>
              <a:t>http</a:t>
            </a:r>
            <a:r>
              <a:rPr lang="et-EE" sz="1200" dirty="0">
                <a:hlinkClick r:id="rId3"/>
              </a:rPr>
              <a:t>://www.opleht.ee/?</a:t>
            </a:r>
            <a:r>
              <a:rPr lang="et-EE" sz="1200" dirty="0" smtClean="0">
                <a:hlinkClick r:id="rId3"/>
              </a:rPr>
              <a:t>archive_mode=article&amp;articleid=3936</a:t>
            </a:r>
            <a:endParaRPr lang="et-EE" sz="1200" dirty="0" smtClean="0"/>
          </a:p>
          <a:p>
            <a:r>
              <a:rPr lang="et-EE" sz="1200" dirty="0">
                <a:hlinkClick r:id="rId4"/>
              </a:rPr>
              <a:t>http://</a:t>
            </a:r>
            <a:r>
              <a:rPr lang="et-EE" sz="1200" dirty="0" smtClean="0">
                <a:hlinkClick r:id="rId4"/>
              </a:rPr>
              <a:t>koolielu.ee/waramu/view/1-7f72bfd8-71d2-490b-90e1-d5ee6e441593</a:t>
            </a:r>
            <a:endParaRPr lang="et-EE" sz="1200" dirty="0" smtClean="0"/>
          </a:p>
          <a:p>
            <a:r>
              <a:rPr lang="et-EE" sz="1200" dirty="0" smtClean="0"/>
              <a:t>Lapspornoraafia. </a:t>
            </a:r>
            <a:r>
              <a:rPr lang="et-EE" sz="1200" dirty="0"/>
              <a:t>Müüdid ja tegelikkus. </a:t>
            </a:r>
            <a:r>
              <a:rPr lang="et-EE" sz="1200" dirty="0">
                <a:hlinkClick r:id="rId5"/>
              </a:rPr>
              <a:t>http://www.postimees.ee/95354/lapspornograafia-internetis-muudid-ja-tegelikkus</a:t>
            </a:r>
            <a:r>
              <a:rPr lang="et-EE" sz="1200" dirty="0" smtClean="0">
                <a:hlinkClick r:id="rId5"/>
              </a:rPr>
              <a:t>/</a:t>
            </a:r>
            <a:endParaRPr lang="et-EE" sz="1200" dirty="0" smtClean="0"/>
          </a:p>
          <a:p>
            <a:r>
              <a:rPr lang="et-EE" sz="1200" dirty="0" smtClean="0"/>
              <a:t>Alastiolek ja seksuaalsus. Eetikaveeb</a:t>
            </a:r>
            <a:r>
              <a:rPr lang="et-EE" sz="1200" dirty="0"/>
              <a:t>. </a:t>
            </a:r>
            <a:r>
              <a:rPr lang="et-EE" sz="1200" dirty="0">
                <a:hlinkClick r:id="rId6"/>
              </a:rPr>
              <a:t>http://</a:t>
            </a:r>
            <a:r>
              <a:rPr lang="et-EE" sz="1200" dirty="0" smtClean="0">
                <a:hlinkClick r:id="rId6"/>
              </a:rPr>
              <a:t>www.eetika.ee/150193</a:t>
            </a:r>
            <a:endParaRPr lang="et-EE" sz="1200" dirty="0" smtClean="0"/>
          </a:p>
          <a:p>
            <a:r>
              <a:rPr lang="et-EE" sz="1200" dirty="0">
                <a:hlinkClick r:id="rId7"/>
              </a:rPr>
              <a:t>http://</a:t>
            </a:r>
            <a:r>
              <a:rPr lang="et-EE" sz="1200" dirty="0" smtClean="0">
                <a:hlinkClick r:id="rId7"/>
              </a:rPr>
              <a:t>www.rate.ee/blog/1030319</a:t>
            </a:r>
            <a:endParaRPr lang="et-EE" sz="1200" dirty="0" smtClean="0"/>
          </a:p>
          <a:p>
            <a:r>
              <a:rPr lang="et-EE" sz="1200" dirty="0" smtClean="0"/>
              <a:t>Kadri Soo, Dagmar Kutsar .( 2004). Seksuaalse väärkohtlemise kogemused ja hoiakud Eesti noorte hulgas. Sotsiaaluuring. Tartu. </a:t>
            </a:r>
            <a:r>
              <a:rPr lang="et-EE" sz="1200" dirty="0" smtClean="0">
                <a:hlinkClick r:id="rId8"/>
              </a:rPr>
              <a:t>http</a:t>
            </a:r>
            <a:r>
              <a:rPr lang="et-EE" sz="1200" dirty="0">
                <a:hlinkClick r:id="rId8"/>
              </a:rPr>
              <a:t>://www.sm.ee/fileadmin/meedia/Dokumendid/Sotsiaalvaldkond/kogumik/vaarkohtlemine_2004_1_.</a:t>
            </a:r>
            <a:r>
              <a:rPr lang="et-EE" sz="1200" dirty="0" smtClean="0">
                <a:hlinkClick r:id="rId8"/>
              </a:rPr>
              <a:t>pdf</a:t>
            </a:r>
            <a:endParaRPr lang="et-EE" sz="1200" dirty="0"/>
          </a:p>
          <a:p>
            <a:r>
              <a:rPr lang="et-EE" sz="1200" dirty="0"/>
              <a:t>Wallace, P. (2002). </a:t>
            </a:r>
            <a:r>
              <a:rPr lang="et-EE" sz="1200" i="1" dirty="0"/>
              <a:t>Internetipsühholoogia. </a:t>
            </a:r>
            <a:r>
              <a:rPr lang="et-EE" sz="1200" dirty="0"/>
              <a:t>Talinn: Valgus. </a:t>
            </a:r>
          </a:p>
          <a:p>
            <a:r>
              <a:rPr lang="et-EE" sz="1200" dirty="0"/>
              <a:t>Ootsing, S. (Toim.). (2009). </a:t>
            </a:r>
            <a:r>
              <a:rPr lang="et-EE" sz="1200" i="1" dirty="0"/>
              <a:t>Seksuaalsus.</a:t>
            </a:r>
            <a:r>
              <a:rPr lang="et-EE" sz="1200" dirty="0"/>
              <a:t> Talinn: Medicina.</a:t>
            </a:r>
          </a:p>
          <a:p>
            <a:r>
              <a:rPr lang="et-EE" sz="1200" dirty="0"/>
              <a:t>Cacciatore, R. (2008). </a:t>
            </a:r>
            <a:r>
              <a:rPr lang="et-EE" sz="1200" i="1" dirty="0"/>
              <a:t>Laste seksuaalkasvatus.</a:t>
            </a:r>
            <a:r>
              <a:rPr lang="et-EE" sz="1200" dirty="0"/>
              <a:t> Talinn: Varrak. </a:t>
            </a:r>
          </a:p>
          <a:p>
            <a:r>
              <a:rPr lang="et-EE" sz="1200" u="sng" dirty="0">
                <a:hlinkClick r:id="rId9"/>
              </a:rPr>
              <a:t>http://et.wikipedia.org/wiki/Pornograafia</a:t>
            </a:r>
            <a:r>
              <a:rPr lang="et-EE" sz="1200" dirty="0"/>
              <a:t> (05.05.2010)</a:t>
            </a:r>
          </a:p>
          <a:p>
            <a:r>
              <a:rPr lang="et-EE" sz="1200" dirty="0"/>
              <a:t>Karro, H. Kas pornograafia on ohtlik?.</a:t>
            </a:r>
          </a:p>
          <a:p>
            <a:r>
              <a:rPr lang="et-EE" sz="1200" u="sng" dirty="0">
                <a:hlinkClick r:id="rId10"/>
              </a:rPr>
              <a:t>http://www.terviseleht.ee/200031/31_pornnet.php3</a:t>
            </a:r>
            <a:r>
              <a:rPr lang="et-EE" sz="1200" dirty="0"/>
              <a:t> (05.05.2010)</a:t>
            </a:r>
          </a:p>
          <a:p>
            <a:r>
              <a:rPr lang="et-EE" sz="1200" dirty="0"/>
              <a:t>Pornograafilise sisuga ja vägivalda või julmust propageerivate teoste leviku reguleerimise seadus. (1998). </a:t>
            </a:r>
            <a:r>
              <a:rPr lang="et-EE" sz="1200" i="1" dirty="0"/>
              <a:t>Riigi Teataja I</a:t>
            </a:r>
            <a:r>
              <a:rPr lang="et-EE" sz="1200" dirty="0"/>
              <a:t> 2,42</a:t>
            </a:r>
            <a:r>
              <a:rPr lang="et-EE" sz="1200" dirty="0" smtClean="0"/>
              <a:t>.</a:t>
            </a:r>
          </a:p>
          <a:p>
            <a:r>
              <a:rPr lang="et-EE" sz="1200">
                <a:hlinkClick r:id="rId11"/>
              </a:rPr>
              <a:t>http://naistemaailm.ee/seks/seks/2623/#</a:t>
            </a:r>
            <a:r>
              <a:rPr lang="et-EE" sz="1200" smtClean="0">
                <a:hlinkClick r:id="rId11"/>
              </a:rPr>
              <a:t>Kolm%20klikki%20seksini</a:t>
            </a:r>
            <a:endParaRPr lang="et-EE" sz="1200" smtClean="0"/>
          </a:p>
          <a:p>
            <a:endParaRPr lang="et-EE" sz="1200" dirty="0"/>
          </a:p>
          <a:p>
            <a:endParaRPr lang="et-EE" sz="1200" dirty="0" smtClean="0"/>
          </a:p>
          <a:p>
            <a:endParaRPr lang="et-EE" sz="1200" dirty="0"/>
          </a:p>
        </p:txBody>
      </p:sp>
    </p:spTree>
    <p:extLst>
      <p:ext uri="{BB962C8B-B14F-4D97-AF65-F5344CB8AC3E}">
        <p14:creationId xmlns:p14="http://schemas.microsoft.com/office/powerpoint/2010/main" val="1897466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smtClean="0"/>
              <a:t>Mis häirib Eesti lapsi internetis?</a:t>
            </a:r>
            <a:endParaRPr lang="et-E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3" y="1124744"/>
            <a:ext cx="8244408" cy="2808312"/>
          </a:xfrm>
        </p:spPr>
      </p:pic>
      <p:sp>
        <p:nvSpPr>
          <p:cNvPr id="5" name="TextBox 4"/>
          <p:cNvSpPr txBox="1"/>
          <p:nvPr/>
        </p:nvSpPr>
        <p:spPr>
          <a:xfrm>
            <a:off x="1187624" y="3861048"/>
            <a:ext cx="6840760" cy="3016210"/>
          </a:xfrm>
          <a:prstGeom prst="rect">
            <a:avLst/>
          </a:prstGeom>
          <a:noFill/>
        </p:spPr>
        <p:txBody>
          <a:bodyPr wrap="square" rtlCol="0">
            <a:spAutoFit/>
          </a:bodyPr>
          <a:lstStyle/>
          <a:p>
            <a:r>
              <a:rPr lang="et-EE" sz="2400" b="1" dirty="0" smtClean="0"/>
              <a:t>Eesti noori häirib kõige rohkem</a:t>
            </a:r>
            <a:r>
              <a:rPr lang="et-EE" sz="2400" dirty="0" smtClean="0"/>
              <a:t>: </a:t>
            </a:r>
          </a:p>
          <a:p>
            <a:pPr marL="342900" indent="-342900">
              <a:buFont typeface="Arial" pitchFamily="34" charset="0"/>
              <a:buChar char="•"/>
            </a:pPr>
            <a:r>
              <a:rPr lang="et-EE" sz="2400" b="1" dirty="0" smtClean="0"/>
              <a:t>pornograafia</a:t>
            </a:r>
            <a:r>
              <a:rPr lang="et-EE" sz="2400" dirty="0" smtClean="0"/>
              <a:t> </a:t>
            </a:r>
            <a:r>
              <a:rPr lang="et-EE" sz="2400" dirty="0"/>
              <a:t>(22 %</a:t>
            </a:r>
            <a:r>
              <a:rPr lang="et-EE" sz="2400" dirty="0" smtClean="0"/>
              <a:t>), </a:t>
            </a:r>
          </a:p>
          <a:p>
            <a:pPr marL="342900" indent="-342900">
              <a:buFont typeface="Arial" pitchFamily="34" charset="0"/>
              <a:buChar char="•"/>
            </a:pPr>
            <a:r>
              <a:rPr lang="et-EE" sz="2400" dirty="0" smtClean="0"/>
              <a:t>Vägivald (18 %), </a:t>
            </a:r>
          </a:p>
          <a:p>
            <a:pPr marL="342900" indent="-342900">
              <a:buFont typeface="Arial" pitchFamily="34" charset="0"/>
              <a:buChar char="•"/>
            </a:pPr>
            <a:r>
              <a:rPr lang="et-EE" sz="2400" dirty="0" smtClean="0"/>
              <a:t>Kiusamine, sõim, solvangud (17 %) </a:t>
            </a:r>
          </a:p>
          <a:p>
            <a:pPr marL="342900" indent="-342900">
              <a:buFont typeface="Arial" pitchFamily="34" charset="0"/>
              <a:buChar char="•"/>
            </a:pPr>
            <a:r>
              <a:rPr lang="et-EE" sz="2400" dirty="0" smtClean="0"/>
              <a:t>Soovimatud kontaktid (13 %).</a:t>
            </a:r>
          </a:p>
          <a:p>
            <a:endParaRPr lang="et-EE" sz="2400" dirty="0"/>
          </a:p>
          <a:p>
            <a:endParaRPr lang="et-EE" sz="2400" dirty="0" smtClean="0"/>
          </a:p>
          <a:p>
            <a:r>
              <a:rPr lang="et-EE" sz="1100" dirty="0" smtClean="0"/>
              <a:t>Foto: Tartu Ülikool</a:t>
            </a:r>
          </a:p>
          <a:p>
            <a:r>
              <a:rPr lang="et-EE" sz="1100" dirty="0"/>
              <a:t>http://www.tartupostimees.ee/1126878/uuring-lapsed-aduvad-netiohte-uha-enam</a:t>
            </a:r>
          </a:p>
        </p:txBody>
      </p:sp>
    </p:spTree>
    <p:extLst>
      <p:ext uri="{BB962C8B-B14F-4D97-AF65-F5344CB8AC3E}">
        <p14:creationId xmlns:p14="http://schemas.microsoft.com/office/powerpoint/2010/main" val="3607254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Milline on ideaalne ja ilus naine/mees?</a:t>
            </a:r>
            <a:endParaRPr lang="et-EE" dirty="0"/>
          </a:p>
        </p:txBody>
      </p:sp>
      <p:sp>
        <p:nvSpPr>
          <p:cNvPr id="3" name="Content Placeholder 2"/>
          <p:cNvSpPr>
            <a:spLocks noGrp="1"/>
          </p:cNvSpPr>
          <p:nvPr>
            <p:ph idx="1"/>
          </p:nvPr>
        </p:nvSpPr>
        <p:spPr/>
        <p:txBody>
          <a:bodyPr/>
          <a:lstStyle/>
          <a:p>
            <a:r>
              <a:rPr lang="et-EE" smtClean="0">
                <a:hlinkClick r:id="rId2"/>
              </a:rPr>
              <a:t>Meedia ja kehataju http</a:t>
            </a:r>
            <a:r>
              <a:rPr lang="et-EE">
                <a:hlinkClick r:id="rId2"/>
              </a:rPr>
              <a:t>://www.youtube.com/watch?v=GgUE4BeWM-g&amp;feature=related</a:t>
            </a:r>
          </a:p>
          <a:p>
            <a:r>
              <a:rPr lang="et-EE" dirty="0" smtClean="0">
                <a:hlinkClick r:id="rId2"/>
              </a:rPr>
              <a:t>http</a:t>
            </a:r>
            <a:r>
              <a:rPr lang="et-EE" dirty="0">
                <a:hlinkClick r:id="rId2"/>
              </a:rPr>
              <a:t>://</a:t>
            </a:r>
            <a:r>
              <a:rPr lang="et-EE" dirty="0" smtClean="0">
                <a:hlinkClick r:id="rId2"/>
              </a:rPr>
              <a:t>www.youtube.com/watch?v=hjAVL5zFrlU</a:t>
            </a:r>
            <a:endParaRPr lang="et-EE" dirty="0" smtClean="0"/>
          </a:p>
          <a:p>
            <a:endParaRPr lang="et-EE" dirty="0"/>
          </a:p>
        </p:txBody>
      </p:sp>
    </p:spTree>
    <p:extLst>
      <p:ext uri="{BB962C8B-B14F-4D97-AF65-F5344CB8AC3E}">
        <p14:creationId xmlns:p14="http://schemas.microsoft.com/office/powerpoint/2010/main" val="3628609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Kas see on porno?</a:t>
            </a:r>
            <a:endParaRPr lang="et-EE" dirty="0"/>
          </a:p>
        </p:txBody>
      </p:sp>
      <p:pic>
        <p:nvPicPr>
          <p:cNvPr id="5" name="Picture 9" descr="mo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2352" y="2049340"/>
            <a:ext cx="2522789" cy="319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149f25584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2344002"/>
            <a:ext cx="2231761" cy="355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data.whicdn.com/images/36371124/top-male-models-modeling-and-fashion--man--Sexy-Guys--men--_2B--SEXY-MEN--ceca--A.-diafora--my-album2--things_large_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933056"/>
            <a:ext cx="1976438" cy="26193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19672" y="1331476"/>
            <a:ext cx="554960" cy="523220"/>
          </a:xfrm>
          <a:prstGeom prst="rect">
            <a:avLst/>
          </a:prstGeom>
          <a:noFill/>
        </p:spPr>
        <p:txBody>
          <a:bodyPr wrap="none" rtlCol="0">
            <a:spAutoFit/>
          </a:bodyPr>
          <a:lstStyle/>
          <a:p>
            <a:r>
              <a:rPr lang="et-EE" sz="2800" dirty="0" smtClean="0"/>
              <a:t>FB</a:t>
            </a:r>
            <a:endParaRPr lang="et-EE" sz="2800" dirty="0"/>
          </a:p>
        </p:txBody>
      </p:sp>
      <p:sp>
        <p:nvSpPr>
          <p:cNvPr id="3" name="Rectangle 2"/>
          <p:cNvSpPr/>
          <p:nvPr/>
        </p:nvSpPr>
        <p:spPr>
          <a:xfrm rot="2158445">
            <a:off x="2945855" y="2852935"/>
            <a:ext cx="596731"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4" name="Rectangle 3"/>
          <p:cNvSpPr/>
          <p:nvPr/>
        </p:nvSpPr>
        <p:spPr>
          <a:xfrm>
            <a:off x="5652120" y="2492896"/>
            <a:ext cx="432048" cy="1061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Rectangle 6"/>
          <p:cNvSpPr/>
          <p:nvPr/>
        </p:nvSpPr>
        <p:spPr>
          <a:xfrm rot="2334900">
            <a:off x="8125706" y="4200260"/>
            <a:ext cx="536278"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63801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Milliseid pilte sina endast üles laed?</a:t>
            </a:r>
            <a:endParaRPr lang="et-EE" dirty="0"/>
          </a:p>
        </p:txBody>
      </p:sp>
      <p:sp>
        <p:nvSpPr>
          <p:cNvPr id="3" name="Content Placeholder 2"/>
          <p:cNvSpPr>
            <a:spLocks noGrp="1"/>
          </p:cNvSpPr>
          <p:nvPr>
            <p:ph idx="1"/>
          </p:nvPr>
        </p:nvSpPr>
        <p:spPr/>
        <p:txBody>
          <a:bodyPr/>
          <a:lstStyle/>
          <a:p>
            <a:endParaRPr lang="et-EE" dirty="0" smtClean="0"/>
          </a:p>
          <a:p>
            <a:endParaRPr lang="et-EE" dirty="0"/>
          </a:p>
        </p:txBody>
      </p:sp>
      <p:pic>
        <p:nvPicPr>
          <p:cNvPr id="6" name="Picture 6" descr="http://p1.s1.rscdn.net/dating/1/8/0/18081752705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7796" y="1983796"/>
            <a:ext cx="2744143" cy="365885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tatic1.fotoalbum.ee/fotoalbum/13/752/013752927df8e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18" y="2060848"/>
            <a:ext cx="5510411" cy="41392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96705" y="2780928"/>
            <a:ext cx="667488"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solidFill>
                <a:schemeClr val="accent5"/>
              </a:solidFill>
            </a:endParaRPr>
          </a:p>
        </p:txBody>
      </p:sp>
      <p:sp>
        <p:nvSpPr>
          <p:cNvPr id="7" name="Rectangle 6"/>
          <p:cNvSpPr/>
          <p:nvPr/>
        </p:nvSpPr>
        <p:spPr>
          <a:xfrm>
            <a:off x="2915816" y="3323052"/>
            <a:ext cx="792088" cy="1915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solidFill>
                <a:schemeClr val="tx1"/>
              </a:solidFill>
            </a:endParaRPr>
          </a:p>
        </p:txBody>
      </p:sp>
      <p:sp>
        <p:nvSpPr>
          <p:cNvPr id="8" name="Rectangle 7"/>
          <p:cNvSpPr/>
          <p:nvPr/>
        </p:nvSpPr>
        <p:spPr>
          <a:xfrm>
            <a:off x="2051720" y="3239482"/>
            <a:ext cx="594965"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2000"/>
          </a:p>
        </p:txBody>
      </p:sp>
      <p:sp>
        <p:nvSpPr>
          <p:cNvPr id="9" name="Rectangle 8"/>
          <p:cNvSpPr/>
          <p:nvPr/>
        </p:nvSpPr>
        <p:spPr>
          <a:xfrm>
            <a:off x="4499992" y="3376642"/>
            <a:ext cx="576064" cy="1272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3417574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Mis on porno, mis erootika?</a:t>
            </a:r>
            <a:endParaRPr lang="et-EE" dirty="0"/>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2756832306"/>
              </p:ext>
            </p:extLst>
          </p:nvPr>
        </p:nvGraphicFramePr>
        <p:xfrm>
          <a:off x="1258888" y="1447800"/>
          <a:ext cx="7675562"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76782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831</TotalTime>
  <Words>1385</Words>
  <Application>Microsoft Office PowerPoint</Application>
  <PresentationFormat>On-screen Show (4:3)</PresentationFormat>
  <Paragraphs>227</Paragraphs>
  <Slides>44</Slides>
  <Notes>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Solstice</vt:lpstr>
      <vt:lpstr>Pornograafia ja internet</vt:lpstr>
      <vt:lpstr>Mida te internetis teete?</vt:lpstr>
      <vt:lpstr>Kas oht või võimalus?</vt:lpstr>
      <vt:lpstr>Seksuaalsus</vt:lpstr>
      <vt:lpstr>Mis häirib Eesti lapsi internetis?</vt:lpstr>
      <vt:lpstr>Milline on ideaalne ja ilus naine/mees?</vt:lpstr>
      <vt:lpstr>Kas see on porno?</vt:lpstr>
      <vt:lpstr>Milliseid pilte sina endast üles laed?</vt:lpstr>
      <vt:lpstr>Mis on porno, mis erootika?</vt:lpstr>
      <vt:lpstr>Pornograafia mõiste</vt:lpstr>
      <vt:lpstr>Pornograafia mõiste</vt:lpstr>
      <vt:lpstr>Pornograafia</vt:lpstr>
      <vt:lpstr>Pornograafia </vt:lpstr>
      <vt:lpstr>Pornograafia</vt:lpstr>
      <vt:lpstr>Meedia ja reklaam</vt:lpstr>
      <vt:lpstr>Kas ma olen normaalne? Tahaks olla modell või selline nagu see näitleja seal filmis!</vt:lpstr>
      <vt:lpstr>Olen ilus just sellisena nagu olen! Ma meeldin endale!</vt:lpstr>
      <vt:lpstr>Miks seda ikkagi vaadatakse?</vt:lpstr>
      <vt:lpstr>Küsimused, mis tekivad</vt:lpstr>
      <vt:lpstr>Küsimused</vt:lpstr>
      <vt:lpstr>Pornosõltuvus</vt:lpstr>
      <vt:lpstr>Vaatan pornot..ja mis siis?</vt:lpstr>
      <vt:lpstr>Pornograafia ohud</vt:lpstr>
      <vt:lpstr>Pornograafia valetab</vt:lpstr>
      <vt:lpstr>Pornograafia valed</vt:lpstr>
      <vt:lpstr>Pornograafia valed</vt:lpstr>
      <vt:lpstr>Pornograafia on sageli kuritegelik äri</vt:lpstr>
      <vt:lpstr>Pornograafia internetis</vt:lpstr>
      <vt:lpstr>Kuidas end kaitsta?</vt:lpstr>
      <vt:lpstr>Milliseid pilte üles laadida?</vt:lpstr>
      <vt:lpstr>Juhtumi analüüs. Mida teha?</vt:lpstr>
      <vt:lpstr>Kuidas end kaitsta?</vt:lpstr>
      <vt:lpstr>Kas tead, kes on su „sõber“</vt:lpstr>
      <vt:lpstr>Kes on su sõber?</vt:lpstr>
      <vt:lpstr>Mida teha kui sulle ei meeldi?</vt:lpstr>
      <vt:lpstr>Pornograafia ja seadusandlus</vt:lpstr>
      <vt:lpstr>Mida ütleb seadus</vt:lpstr>
      <vt:lpstr>Mida ütleb seadus</vt:lpstr>
      <vt:lpstr>Mida ütleb seadus</vt:lpstr>
      <vt:lpstr>Mida ütleb seadus</vt:lpstr>
      <vt:lpstr>Statistikat </vt:lpstr>
      <vt:lpstr>Targalt internetis</vt:lpstr>
      <vt:lpstr>Sul on õigus tunda internetis end turvaliselt!</vt:lpstr>
      <vt:lpstr>Kasutatud kirjandus. Lugemist.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Pornograafia</dc:title>
  <dc:creator>eva.p</dc:creator>
  <cp:lastModifiedBy>eva.p</cp:lastModifiedBy>
  <cp:revision>127</cp:revision>
  <dcterms:created xsi:type="dcterms:W3CDTF">2012-04-16T18:35:09Z</dcterms:created>
  <dcterms:modified xsi:type="dcterms:W3CDTF">2013-03-27T20:50:29Z</dcterms:modified>
</cp:coreProperties>
</file>