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58" r:id="rId4"/>
    <p:sldId id="259" r:id="rId5"/>
    <p:sldId id="260" r:id="rId6"/>
    <p:sldId id="272" r:id="rId7"/>
    <p:sldId id="261" r:id="rId8"/>
    <p:sldId id="262" r:id="rId9"/>
    <p:sldId id="274" r:id="rId10"/>
    <p:sldId id="275" r:id="rId11"/>
    <p:sldId id="263" r:id="rId12"/>
    <p:sldId id="264" r:id="rId13"/>
    <p:sldId id="265" r:id="rId14"/>
    <p:sldId id="266" r:id="rId15"/>
    <p:sldId id="267" r:id="rId16"/>
    <p:sldId id="273" r:id="rId17"/>
    <p:sldId id="271" r:id="rId18"/>
    <p:sldId id="269" r:id="rId19"/>
    <p:sldId id="276" r:id="rId20"/>
    <p:sldId id="268" r:id="rId21"/>
    <p:sldId id="270" r:id="rId2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A2C6D-7090-4391-9A6E-0E64659CA9C1}" type="datetimeFigureOut">
              <a:rPr lang="et-EE" smtClean="0"/>
              <a:t>10.10.2012</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3FDBE-B4E2-45DB-91BC-A1FC9F5EDA8B}" type="slidenum">
              <a:rPr lang="et-EE" smtClean="0"/>
              <a:t>‹#›</a:t>
            </a:fld>
            <a:endParaRPr lang="et-EE"/>
          </a:p>
        </p:txBody>
      </p:sp>
    </p:spTree>
    <p:extLst>
      <p:ext uri="{BB962C8B-B14F-4D97-AF65-F5344CB8AC3E}">
        <p14:creationId xmlns:p14="http://schemas.microsoft.com/office/powerpoint/2010/main" val="60471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99C3FDBE-B4E2-45DB-91BC-A1FC9F5EDA8B}" type="slidenum">
              <a:rPr lang="et-EE" smtClean="0"/>
              <a:t>8</a:t>
            </a:fld>
            <a:endParaRPr lang="et-EE"/>
          </a:p>
        </p:txBody>
      </p:sp>
    </p:spTree>
    <p:extLst>
      <p:ext uri="{BB962C8B-B14F-4D97-AF65-F5344CB8AC3E}">
        <p14:creationId xmlns:p14="http://schemas.microsoft.com/office/powerpoint/2010/main" val="3244689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20" name="Footer Placeholder 19"/>
          <p:cNvSpPr>
            <a:spLocks noGrp="1"/>
          </p:cNvSpPr>
          <p:nvPr>
            <p:ph type="ftr" sz="quarter" idx="11"/>
          </p:nvPr>
        </p:nvSpPr>
        <p:spPr/>
        <p:txBody>
          <a:bodyPr/>
          <a:lstStyle>
            <a:extLst/>
          </a:lstStyle>
          <a:p>
            <a:endParaRPr lang="et-EE"/>
          </a:p>
        </p:txBody>
      </p:sp>
      <p:sp>
        <p:nvSpPr>
          <p:cNvPr id="10" name="Slide Number Placeholder 9"/>
          <p:cNvSpPr>
            <a:spLocks noGrp="1"/>
          </p:cNvSpPr>
          <p:nvPr>
            <p:ph type="sldNum" sz="quarter" idx="12"/>
          </p:nvPr>
        </p:nvSpPr>
        <p:spPr/>
        <p:txBody>
          <a:bodyPr/>
          <a:lstStyle>
            <a:extLst/>
          </a:lstStyle>
          <a:p>
            <a:fld id="{55367066-D7CB-4493-BCCC-3DCDDA6AC7A3}" type="slidenum">
              <a:rPr lang="et-EE" smtClean="0"/>
              <a:t>‹#›</a:t>
            </a:fld>
            <a:endParaRPr lang="et-EE"/>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55367066-D7CB-4493-BCCC-3DCDDA6AC7A3}"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55367066-D7CB-4493-BCCC-3DCDDA6AC7A3}"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55367066-D7CB-4493-BCCC-3DCDDA6AC7A3}" type="slidenum">
              <a:rPr lang="et-EE" smtClean="0"/>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5" name="Footer Placeholder 4"/>
          <p:cNvSpPr>
            <a:spLocks noGrp="1"/>
          </p:cNvSpPr>
          <p:nvPr>
            <p:ph type="ftr" sz="quarter" idx="11"/>
          </p:nvPr>
        </p:nvSpPr>
        <p:spPr/>
        <p:txBody>
          <a:bodyPr/>
          <a:lstStyle>
            <a:extLst/>
          </a:lstStyle>
          <a:p>
            <a:endParaRPr lang="et-EE"/>
          </a:p>
        </p:txBody>
      </p:sp>
      <p:sp>
        <p:nvSpPr>
          <p:cNvPr id="6" name="Slide Number Placeholder 5"/>
          <p:cNvSpPr>
            <a:spLocks noGrp="1"/>
          </p:cNvSpPr>
          <p:nvPr>
            <p:ph type="sldNum" sz="quarter" idx="12"/>
          </p:nvPr>
        </p:nvSpPr>
        <p:spPr/>
        <p:txBody>
          <a:bodyPr/>
          <a:lstStyle>
            <a:extLst/>
          </a:lstStyle>
          <a:p>
            <a:fld id="{55367066-D7CB-4493-BCCC-3DCDDA6AC7A3}" type="slidenum">
              <a:rPr lang="et-EE" smtClean="0"/>
              <a:t>‹#›</a:t>
            </a:fld>
            <a:endParaRPr lang="et-E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55367066-D7CB-4493-BCCC-3DCDDA6AC7A3}" type="slidenum">
              <a:rPr lang="et-EE" smtClean="0"/>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8" name="Footer Placeholder 7"/>
          <p:cNvSpPr>
            <a:spLocks noGrp="1"/>
          </p:cNvSpPr>
          <p:nvPr>
            <p:ph type="ftr" sz="quarter" idx="11"/>
          </p:nvPr>
        </p:nvSpPr>
        <p:spPr/>
        <p:txBody>
          <a:bodyPr/>
          <a:lstStyle>
            <a:extLst/>
          </a:lstStyle>
          <a:p>
            <a:endParaRPr lang="et-EE"/>
          </a:p>
        </p:txBody>
      </p:sp>
      <p:sp>
        <p:nvSpPr>
          <p:cNvPr id="9" name="Slide Number Placeholder 8"/>
          <p:cNvSpPr>
            <a:spLocks noGrp="1"/>
          </p:cNvSpPr>
          <p:nvPr>
            <p:ph type="sldNum" sz="quarter" idx="12"/>
          </p:nvPr>
        </p:nvSpPr>
        <p:spPr/>
        <p:txBody>
          <a:bodyPr/>
          <a:lstStyle>
            <a:extLst/>
          </a:lstStyle>
          <a:p>
            <a:fld id="{55367066-D7CB-4493-BCCC-3DCDDA6AC7A3}" type="slidenum">
              <a:rPr lang="et-EE" smtClean="0"/>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4" name="Footer Placeholder 3"/>
          <p:cNvSpPr>
            <a:spLocks noGrp="1"/>
          </p:cNvSpPr>
          <p:nvPr>
            <p:ph type="ftr" sz="quarter" idx="11"/>
          </p:nvPr>
        </p:nvSpPr>
        <p:spPr/>
        <p:txBody>
          <a:bodyPr/>
          <a:lstStyle>
            <a:extLst/>
          </a:lstStyle>
          <a:p>
            <a:endParaRPr lang="et-EE"/>
          </a:p>
        </p:txBody>
      </p:sp>
      <p:sp>
        <p:nvSpPr>
          <p:cNvPr id="5" name="Slide Number Placeholder 4"/>
          <p:cNvSpPr>
            <a:spLocks noGrp="1"/>
          </p:cNvSpPr>
          <p:nvPr>
            <p:ph type="sldNum" sz="quarter" idx="12"/>
          </p:nvPr>
        </p:nvSpPr>
        <p:spPr/>
        <p:txBody>
          <a:bodyPr/>
          <a:lstStyle>
            <a:extLst/>
          </a:lstStyle>
          <a:p>
            <a:fld id="{55367066-D7CB-4493-BCCC-3DCDDA6AC7A3}" type="slidenum">
              <a:rPr lang="et-EE" smtClean="0"/>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3" name="Footer Placeholder 2"/>
          <p:cNvSpPr>
            <a:spLocks noGrp="1"/>
          </p:cNvSpPr>
          <p:nvPr>
            <p:ph type="ftr" sz="quarter" idx="11"/>
          </p:nvPr>
        </p:nvSpPr>
        <p:spPr/>
        <p:txBody>
          <a:bodyPr/>
          <a:lstStyle>
            <a:extLst/>
          </a:lstStyle>
          <a:p>
            <a:endParaRPr lang="et-EE"/>
          </a:p>
        </p:txBody>
      </p:sp>
      <p:sp>
        <p:nvSpPr>
          <p:cNvPr id="4" name="Slide Number Placeholder 3"/>
          <p:cNvSpPr>
            <a:spLocks noGrp="1"/>
          </p:cNvSpPr>
          <p:nvPr>
            <p:ph type="sldNum" sz="quarter" idx="12"/>
          </p:nvPr>
        </p:nvSpPr>
        <p:spPr/>
        <p:txBody>
          <a:bodyPr/>
          <a:lstStyle>
            <a:extLst/>
          </a:lstStyle>
          <a:p>
            <a:fld id="{55367066-D7CB-4493-BCCC-3DCDDA6AC7A3}" type="slidenum">
              <a:rPr lang="et-EE" smtClean="0"/>
              <a:t>‹#›</a:t>
            </a:fld>
            <a:endParaRPr lang="et-E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55367066-D7CB-4493-BCCC-3DCDDA6AC7A3}" type="slidenum">
              <a:rPr lang="et-EE" smtClean="0"/>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12E6A5D-AF6F-49D2-8581-CCF300F2A3D2}" type="datetimeFigureOut">
              <a:rPr lang="et-EE" smtClean="0"/>
              <a:t>10.10.2012</a:t>
            </a:fld>
            <a:endParaRPr lang="et-EE"/>
          </a:p>
        </p:txBody>
      </p:sp>
      <p:sp>
        <p:nvSpPr>
          <p:cNvPr id="6" name="Footer Placeholder 5"/>
          <p:cNvSpPr>
            <a:spLocks noGrp="1"/>
          </p:cNvSpPr>
          <p:nvPr>
            <p:ph type="ftr" sz="quarter" idx="11"/>
          </p:nvPr>
        </p:nvSpPr>
        <p:spPr/>
        <p:txBody>
          <a:bodyPr/>
          <a:lstStyle>
            <a:extLst/>
          </a:lstStyle>
          <a:p>
            <a:endParaRPr lang="et-EE"/>
          </a:p>
        </p:txBody>
      </p:sp>
      <p:sp>
        <p:nvSpPr>
          <p:cNvPr id="7" name="Slide Number Placeholder 6"/>
          <p:cNvSpPr>
            <a:spLocks noGrp="1"/>
          </p:cNvSpPr>
          <p:nvPr>
            <p:ph type="sldNum" sz="quarter" idx="12"/>
          </p:nvPr>
        </p:nvSpPr>
        <p:spPr/>
        <p:txBody>
          <a:bodyPr/>
          <a:lstStyle>
            <a:extLst/>
          </a:lstStyle>
          <a:p>
            <a:fld id="{55367066-D7CB-4493-BCCC-3DCDDA6AC7A3}" type="slidenum">
              <a:rPr lang="et-EE" smtClean="0"/>
              <a:t>‹#›</a:t>
            </a:fld>
            <a:endParaRPr lang="et-E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2E6A5D-AF6F-49D2-8581-CCF300F2A3D2}" type="datetimeFigureOut">
              <a:rPr lang="et-EE" smtClean="0"/>
              <a:t>10.10.2012</a:t>
            </a:fld>
            <a:endParaRPr lang="et-EE"/>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t-EE"/>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5367066-D7CB-4493-BCCC-3DCDDA6AC7A3}" type="slidenum">
              <a:rPr lang="et-EE" smtClean="0"/>
              <a:t>‹#›</a:t>
            </a:fld>
            <a:endParaRPr lang="et-E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vanaraamat.ee/Meditsiin-tervishoid/Esmaabi-kasiraamat-b8743-t11.html" TargetMode="External"/><Relationship Id="rId3" Type="http://schemas.openxmlformats.org/officeDocument/2006/relationships/hyperlink" Target="http://targutaja.info/index.php?itemid=123" TargetMode="External"/><Relationship Id="rId7"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ninjaportaal.blogspot.com/2011_01_30_archive.html" TargetMode="External"/><Relationship Id="rId5" Type="http://schemas.openxmlformats.org/officeDocument/2006/relationships/image" Target="../media/image3.jpeg"/><Relationship Id="rId4" Type="http://schemas.openxmlformats.org/officeDocument/2006/relationships/hyperlink" Target="http://1.bp.blogspot.com/_OLymSCEVQr0/TUwhm207B-I/AAAAAAAABxY/C2j9_j9QIEk/s1600/naisteleht2011.jpg" TargetMode="External"/><Relationship Id="rId9"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www.kliinik.ee/toitumine-ja-ulekaalulisus/id-42/noustamine/question-44233"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s://cherry.ee/tonalin-cl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mor.ee/" TargetMode="External"/><Relationship Id="rId2" Type="http://schemas.openxmlformats.org/officeDocument/2006/relationships/hyperlink" Target="http://www.toitumine.e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naistekas.delfi.ee/tervis/tervisliktoit/mida-soob-olumpiavoitja-hommikuks.d?id=1964497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terviseamet.ee/fileadmin/dok/Keskkonnatervis/toitumine/Energiajookide_reklaam_juhend.pdf" TargetMode="External"/><Relationship Id="rId3" Type="http://schemas.openxmlformats.org/officeDocument/2006/relationships/hyperlink" Target="http://noortehaal.delfi.ee/archive/poll-milline-on-sinu-lemmik-energiajook.d?id=61228260" TargetMode="External"/><Relationship Id="rId7" Type="http://schemas.openxmlformats.org/officeDocument/2006/relationships/hyperlink" Target="http://www.toitumine.ee/energiajook-energiat-andev-jook-voi-energiavampiir/" TargetMode="External"/><Relationship Id="rId2" Type="http://schemas.openxmlformats.org/officeDocument/2006/relationships/hyperlink" Target="http://vimeo.com/32898904" TargetMode="External"/><Relationship Id="rId1" Type="http://schemas.openxmlformats.org/officeDocument/2006/relationships/slideLayout" Target="../slideLayouts/slideLayout2.xml"/><Relationship Id="rId6" Type="http://schemas.openxmlformats.org/officeDocument/2006/relationships/hyperlink" Target="http://www.kliinik.ee/toitumine-ja-ulekaalulisus/id-42/noustamine/question-59380" TargetMode="External"/><Relationship Id="rId5" Type="http://schemas.openxmlformats.org/officeDocument/2006/relationships/hyperlink" Target="https://www.arst.ee/et/Uudised-ja-artiklid/Kuu-teemad/36496/energiajook-%C3%A2%E2%82%AC%E2%80%9C-kaasaegne-limonaad" TargetMode="External"/><Relationship Id="rId4" Type="http://schemas.openxmlformats.org/officeDocument/2006/relationships/hyperlink" Target="http://www.redbull.ee/cs/Satellite/et_EE/Red-Bull-Energy-Drink/001243012466938?pcs_c=PCS_Asset&amp;pcs_cid=1243012361617&amp;pcs_pvt=non_js_acc&amp;pcs_pvt_old=product&amp;pcs_product_id=1243012367088" TargetMode="External"/><Relationship Id="rId9" Type="http://schemas.openxmlformats.org/officeDocument/2006/relationships/hyperlink" Target="http://perekool.nupsu.ee/6633/hea-uudis-alla-16-aastased-ei-saa-rimi-kaupluseketist-energiajooke-ost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tv.err.ee/index.php?05593527&amp;video=1617"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www.youtube.com/watch?v=-MWIINzah3w"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toitumine.ee/kampaania/tervislikviis/" TargetMode="External"/><Relationship Id="rId13" Type="http://schemas.openxmlformats.org/officeDocument/2006/relationships/hyperlink" Target="http://www.hambaarst.ee/videod/35971/" TargetMode="External"/><Relationship Id="rId3" Type="http://schemas.openxmlformats.org/officeDocument/2006/relationships/hyperlink" Target="http://www.flatbellyprogram.com/et/be/index.html" TargetMode="External"/><Relationship Id="rId7" Type="http://schemas.openxmlformats.org/officeDocument/2006/relationships/hyperlink" Target="http://www.toitumine.ee/kampaania/tervislikviis/aktsioon.html" TargetMode="External"/><Relationship Id="rId12" Type="http://schemas.openxmlformats.org/officeDocument/2006/relationships/hyperlink" Target="http://www.facebook.com/media/set/?set=a.491528834191956.114588.168364326508410&amp;type=1" TargetMode="External"/><Relationship Id="rId2" Type="http://schemas.openxmlformats.org/officeDocument/2006/relationships/hyperlink" Target="http://cherry.femme.ee/tonalin-vahvin-cla" TargetMode="External"/><Relationship Id="rId1" Type="http://schemas.openxmlformats.org/officeDocument/2006/relationships/slideLayout" Target="../slideLayouts/slideLayout2.xml"/><Relationship Id="rId6" Type="http://schemas.openxmlformats.org/officeDocument/2006/relationships/hyperlink" Target="http://www.ohtuleht.ee/82370" TargetMode="External"/><Relationship Id="rId11" Type="http://schemas.openxmlformats.org/officeDocument/2006/relationships/hyperlink" Target="http://www.terviseinfo.ee/et/blogi/1577-energiajook-energiat-andev-jook-voi-energiavampiir" TargetMode="External"/><Relationship Id="rId5" Type="http://schemas.openxmlformats.org/officeDocument/2006/relationships/hyperlink" Target="http://www.kirss.net/index.php?option=com_content&amp;view=article&amp;id=296:punane-vein-infarkti-vastu&amp;catid=34:ilujatervis&amp;Itemid=54" TargetMode="External"/><Relationship Id="rId15" Type="http://schemas.openxmlformats.org/officeDocument/2006/relationships/hyperlink" Target="http://kanal2.ee/vaatasaateid/vaatasaateid/Heeringas-Veenuse-olal?videoid=6164" TargetMode="External"/><Relationship Id="rId10" Type="http://schemas.openxmlformats.org/officeDocument/2006/relationships/hyperlink" Target="https://www.arst.ee/et/Uudised-ja-artiklid/Kuu-teemad/36496/energiajook-%C3%A2%E2%82%AC%E2%80%9C-kaasaegne-limonaad" TargetMode="External"/><Relationship Id="rId4" Type="http://schemas.openxmlformats.org/officeDocument/2006/relationships/hyperlink" Target="http://www.alkoinfo.ee/" TargetMode="External"/><Relationship Id="rId9" Type="http://schemas.openxmlformats.org/officeDocument/2006/relationships/hyperlink" Target="http://www.redbull.ee/cs/Satellite/et_EE/Red-Bull-Energy-Drink/001243012466938" TargetMode="External"/><Relationship Id="rId14" Type="http://schemas.openxmlformats.org/officeDocument/2006/relationships/hyperlink" Target="http://www.youtube.com/watch?v=d0K2wXPuyhM&amp;feature=plcp"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narko.ee/" TargetMode="External"/><Relationship Id="rId13" Type="http://schemas.openxmlformats.org/officeDocument/2006/relationships/hyperlink" Target="http://www.hiv.ee/" TargetMode="External"/><Relationship Id="rId3" Type="http://schemas.openxmlformats.org/officeDocument/2006/relationships/hyperlink" Target="http://www.terviseamet.ee/" TargetMode="External"/><Relationship Id="rId7" Type="http://schemas.openxmlformats.org/officeDocument/2006/relationships/hyperlink" Target="http://www.ampser.ee/" TargetMode="External"/><Relationship Id="rId12" Type="http://schemas.openxmlformats.org/officeDocument/2006/relationships/hyperlink" Target="http://www.gripp.ee/index.php?id=38" TargetMode="External"/><Relationship Id="rId2" Type="http://schemas.openxmlformats.org/officeDocument/2006/relationships/hyperlink" Target="http://www.amor.ee/" TargetMode="External"/><Relationship Id="rId1" Type="http://schemas.openxmlformats.org/officeDocument/2006/relationships/slideLayout" Target="../slideLayouts/slideLayout2.xml"/><Relationship Id="rId6" Type="http://schemas.openxmlformats.org/officeDocument/2006/relationships/hyperlink" Target="http://www.toitumine.ee/" TargetMode="External"/><Relationship Id="rId11" Type="http://schemas.openxmlformats.org/officeDocument/2006/relationships/hyperlink" Target="http://www.kliinik.ee/" TargetMode="External"/><Relationship Id="rId5" Type="http://schemas.openxmlformats.org/officeDocument/2006/relationships/hyperlink" Target="http://www.terviseinfo.ee/" TargetMode="External"/><Relationship Id="rId15" Type="http://schemas.openxmlformats.org/officeDocument/2006/relationships/hyperlink" Target="http://www.puuk.ee/?content=8" TargetMode="External"/><Relationship Id="rId10" Type="http://schemas.openxmlformats.org/officeDocument/2006/relationships/hyperlink" Target="http://www.eestiarst.ee/" TargetMode="External"/><Relationship Id="rId4" Type="http://schemas.openxmlformats.org/officeDocument/2006/relationships/hyperlink" Target="http://www.tai.ee/" TargetMode="External"/><Relationship Id="rId9" Type="http://schemas.openxmlformats.org/officeDocument/2006/relationships/hyperlink" Target="http://lepo.it.da.ut.ee/~pedaste/tubakas/" TargetMode="External"/><Relationship Id="rId14" Type="http://schemas.openxmlformats.org/officeDocument/2006/relationships/hyperlink" Target="http://www.inimene.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aistemaailm.ee/tervis/ole_terve/35CB/"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hyperlink" Target="http://www.vanaraamat.ee/Meditsiin-tervishoid/Alternatiivmeditsiin/Ravimine-bioenergiaga-Enesetervendamine-b8919-t75.html"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ninjaportaal.blogspot.com/2011_01_30_archive.html" TargetMode="External"/><Relationship Id="rId5" Type="http://schemas.openxmlformats.org/officeDocument/2006/relationships/image" Target="../media/image5.jpeg"/><Relationship Id="rId4" Type="http://schemas.openxmlformats.org/officeDocument/2006/relationships/hyperlink" Target="http://www.vanaraamat.ee/Meditsiin-tervishoid/Esmaabi-kasiraamat-b8743-t11.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kliinik.ee/teemalehed/tervisliktoitumine/aid-26797/Tagli-Pitsi:-pealesunnitud-soolased-valikud" TargetMode="External"/><Relationship Id="rId5" Type="http://schemas.openxmlformats.org/officeDocument/2006/relationships/image" Target="../media/image9.png"/><Relationship Id="rId4" Type="http://schemas.openxmlformats.org/officeDocument/2006/relationships/hyperlink" Target="http://www.ohtuleht.ee/34824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CXNxONElZ2A&amp;feature=related" TargetMode="External"/><Relationship Id="rId2" Type="http://schemas.openxmlformats.org/officeDocument/2006/relationships/hyperlink" Target="http://www.youtube.com/watch?v=3FHZE1mDLAs&amp;feature=player_embedded"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t-EE" dirty="0" smtClean="0"/>
              <a:t>Tervisealased teabeallikad</a:t>
            </a:r>
            <a:endParaRPr lang="et-EE" dirty="0"/>
          </a:p>
        </p:txBody>
      </p:sp>
      <p:sp>
        <p:nvSpPr>
          <p:cNvPr id="3" name="Subtitle 2"/>
          <p:cNvSpPr>
            <a:spLocks noGrp="1"/>
          </p:cNvSpPr>
          <p:nvPr>
            <p:ph type="subTitle" idx="1"/>
          </p:nvPr>
        </p:nvSpPr>
        <p:spPr/>
        <p:txBody>
          <a:bodyPr/>
          <a:lstStyle/>
          <a:p>
            <a:r>
              <a:rPr lang="et-EE" dirty="0" smtClean="0"/>
              <a:t>Eva Palk</a:t>
            </a:r>
            <a:endParaRPr lang="et-EE" dirty="0"/>
          </a:p>
        </p:txBody>
      </p:sp>
      <p:pic>
        <p:nvPicPr>
          <p:cNvPr id="2050" name="Picture 2" descr="Ajale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18" y="4965179"/>
            <a:ext cx="3276581" cy="20642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08354" y="5489471"/>
            <a:ext cx="2132315" cy="507831"/>
          </a:xfrm>
          <a:prstGeom prst="rect">
            <a:avLst/>
          </a:prstGeom>
          <a:noFill/>
        </p:spPr>
        <p:txBody>
          <a:bodyPr wrap="none" rtlCol="0">
            <a:spAutoFit/>
          </a:bodyPr>
          <a:lstStyle/>
          <a:p>
            <a:r>
              <a:rPr lang="et-EE" sz="900" dirty="0">
                <a:hlinkClick r:id="rId3"/>
              </a:rPr>
              <a:t>http://</a:t>
            </a:r>
            <a:r>
              <a:rPr lang="et-EE" sz="900" dirty="0" smtClean="0">
                <a:hlinkClick r:id="rId3"/>
              </a:rPr>
              <a:t>targutaja.info/index.php?itemid=123</a:t>
            </a:r>
            <a:endParaRPr lang="et-EE" sz="900" dirty="0" smtClean="0"/>
          </a:p>
          <a:p>
            <a:endParaRPr lang="et-EE" dirty="0"/>
          </a:p>
        </p:txBody>
      </p:sp>
      <p:pic>
        <p:nvPicPr>
          <p:cNvPr id="2052" name="Picture 4" descr="http://1.bp.blogspot.com/_OLymSCEVQr0/TUwhm207B-I/AAAAAAAABxY/C2j9_j9QIEk/s320/naisteleht2011.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913" y="3750084"/>
            <a:ext cx="2120650" cy="296891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613622" y="6227836"/>
            <a:ext cx="2933816" cy="507831"/>
          </a:xfrm>
          <a:prstGeom prst="rect">
            <a:avLst/>
          </a:prstGeom>
          <a:noFill/>
        </p:spPr>
        <p:txBody>
          <a:bodyPr wrap="none" rtlCol="0">
            <a:spAutoFit/>
          </a:bodyPr>
          <a:lstStyle/>
          <a:p>
            <a:r>
              <a:rPr lang="et-EE" sz="900" dirty="0">
                <a:hlinkClick r:id="rId6"/>
              </a:rPr>
              <a:t>http://</a:t>
            </a:r>
            <a:r>
              <a:rPr lang="et-EE" sz="900" dirty="0" smtClean="0">
                <a:hlinkClick r:id="rId6"/>
              </a:rPr>
              <a:t>ninjaportaal.blogspot.com/2011_01_30_archive.html</a:t>
            </a:r>
            <a:endParaRPr lang="et-EE" sz="900" dirty="0" smtClean="0"/>
          </a:p>
          <a:p>
            <a:endParaRPr lang="et-EE" dirty="0"/>
          </a:p>
        </p:txBody>
      </p:sp>
      <p:pic>
        <p:nvPicPr>
          <p:cNvPr id="2054" name="Picture 6" descr="http://www.ttw.ee/admin/upload/images/TPLUSS_oktoober.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59632" y="3861048"/>
            <a:ext cx="2008455" cy="2708372"/>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Esmaabi käsiraamat">
            <a:hlinkClick r:id="rId8" tooltip="Esmaabi käsiraama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20272" y="2955403"/>
            <a:ext cx="1400175"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73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Milline teave on usaldusväärne?</a:t>
            </a:r>
            <a:endParaRPr lang="et-EE" dirty="0"/>
          </a:p>
        </p:txBody>
      </p:sp>
      <p:sp>
        <p:nvSpPr>
          <p:cNvPr id="3" name="Content Placeholder 2"/>
          <p:cNvSpPr>
            <a:spLocks noGrp="1"/>
          </p:cNvSpPr>
          <p:nvPr>
            <p:ph idx="1"/>
          </p:nvPr>
        </p:nvSpPr>
        <p:spPr/>
        <p:txBody>
          <a:bodyPr>
            <a:normAutofit lnSpcReduction="10000"/>
          </a:bodyPr>
          <a:lstStyle/>
          <a:p>
            <a:r>
              <a:rPr lang="et-EE" dirty="0" smtClean="0"/>
              <a:t>Kiirelt saledaks.</a:t>
            </a:r>
          </a:p>
          <a:p>
            <a:endParaRPr lang="et-EE" dirty="0"/>
          </a:p>
          <a:p>
            <a:endParaRPr lang="et-EE" dirty="0" smtClean="0"/>
          </a:p>
          <a:p>
            <a:endParaRPr lang="et-EE" dirty="0"/>
          </a:p>
          <a:p>
            <a:r>
              <a:rPr lang="et-EE" dirty="0" smtClean="0"/>
              <a:t>Kliinik.ee</a:t>
            </a:r>
          </a:p>
          <a:p>
            <a:r>
              <a:rPr lang="et-EE" sz="1600" dirty="0">
                <a:hlinkClick r:id="rId2"/>
              </a:rPr>
              <a:t>http://</a:t>
            </a:r>
            <a:r>
              <a:rPr lang="et-EE" sz="1600" dirty="0" smtClean="0">
                <a:hlinkClick r:id="rId2"/>
              </a:rPr>
              <a:t>www.kliinik.ee/toitumine-ja-ulekaalulisus/id-42/noustamine/question-44233</a:t>
            </a:r>
            <a:endParaRPr lang="et-EE" sz="1600" dirty="0" smtClean="0"/>
          </a:p>
          <a:p>
            <a:endParaRPr lang="et-EE" dirty="0" smtClean="0"/>
          </a:p>
          <a:p>
            <a:endParaRPr lang="et-EE" dirty="0"/>
          </a:p>
          <a:p>
            <a:r>
              <a:rPr lang="et-EE" dirty="0" smtClean="0"/>
              <a:t>Mida uskuda?</a:t>
            </a:r>
          </a:p>
          <a:p>
            <a:endParaRPr lang="et-EE" dirty="0"/>
          </a:p>
          <a:p>
            <a:endParaRPr lang="et-EE"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214399"/>
            <a:ext cx="3064054" cy="205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04292" y="2895977"/>
            <a:ext cx="1283364" cy="553998"/>
          </a:xfrm>
          <a:prstGeom prst="rect">
            <a:avLst/>
          </a:prstGeom>
        </p:spPr>
        <p:txBody>
          <a:bodyPr wrap="square">
            <a:spAutoFit/>
          </a:bodyPr>
          <a:lstStyle/>
          <a:p>
            <a:r>
              <a:rPr lang="et-EE" sz="1000" dirty="0">
                <a:hlinkClick r:id="rId4"/>
              </a:rPr>
              <a:t>https://</a:t>
            </a:r>
            <a:r>
              <a:rPr lang="et-EE" sz="1000" dirty="0" smtClean="0">
                <a:hlinkClick r:id="rId4"/>
              </a:rPr>
              <a:t>cherry.ee/tonalin-cla</a:t>
            </a:r>
            <a:endParaRPr lang="et-EE" sz="1000" dirty="0" smtClean="0"/>
          </a:p>
          <a:p>
            <a:endParaRPr lang="et-EE" sz="1000" dirty="0"/>
          </a:p>
        </p:txBody>
      </p:sp>
      <p:pic>
        <p:nvPicPr>
          <p:cNvPr id="614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2789" y="4797152"/>
            <a:ext cx="3606571" cy="176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212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Milline teave on usaldusväärne?</a:t>
            </a:r>
            <a:endParaRPr lang="et-EE" dirty="0"/>
          </a:p>
        </p:txBody>
      </p:sp>
      <p:sp>
        <p:nvSpPr>
          <p:cNvPr id="3" name="Content Placeholder 2"/>
          <p:cNvSpPr>
            <a:spLocks noGrp="1"/>
          </p:cNvSpPr>
          <p:nvPr>
            <p:ph idx="1"/>
          </p:nvPr>
        </p:nvSpPr>
        <p:spPr>
          <a:xfrm>
            <a:off x="899592" y="1447800"/>
            <a:ext cx="8034096" cy="5221560"/>
          </a:xfrm>
        </p:spPr>
        <p:txBody>
          <a:bodyPr>
            <a:normAutofit fontScale="92500" lnSpcReduction="10000"/>
          </a:bodyPr>
          <a:lstStyle/>
          <a:p>
            <a:r>
              <a:rPr lang="et-EE" dirty="0" smtClean="0"/>
              <a:t>Paljude elustiiliajakirjade, veebilehtede, müügireklaamide eesmärk on: </a:t>
            </a:r>
          </a:p>
          <a:p>
            <a:r>
              <a:rPr lang="et-EE" dirty="0" smtClean="0"/>
              <a:t>Tekitada huvi ja müüa rohkem toodet</a:t>
            </a:r>
          </a:p>
          <a:p>
            <a:r>
              <a:rPr lang="et-EE" dirty="0" smtClean="0"/>
              <a:t>Tekitada sensatsiooni, et müüa </a:t>
            </a:r>
            <a:r>
              <a:rPr lang="et-EE" sz="2400" dirty="0" smtClean="0"/>
              <a:t>ajakirja(lehte)</a:t>
            </a:r>
          </a:p>
          <a:p>
            <a:pPr marL="82296" indent="0">
              <a:buNone/>
            </a:pPr>
            <a:r>
              <a:rPr lang="et-EE" dirty="0" smtClean="0"/>
              <a:t>Seepärast on info on esitatud: </a:t>
            </a:r>
          </a:p>
          <a:p>
            <a:r>
              <a:rPr lang="et-EE" dirty="0" smtClean="0"/>
              <a:t> ühekülgselt, moonutatult</a:t>
            </a:r>
          </a:p>
          <a:p>
            <a:r>
              <a:rPr lang="et-EE" dirty="0" smtClean="0"/>
              <a:t>Lihtsustatult ja meelelahutuslikult</a:t>
            </a:r>
          </a:p>
          <a:p>
            <a:r>
              <a:rPr lang="et-EE" dirty="0" smtClean="0"/>
              <a:t>Teave on välja rebitud kontekstist jättes tervikpildi tahaplaanile</a:t>
            </a:r>
          </a:p>
          <a:p>
            <a:r>
              <a:rPr lang="et-EE" dirty="0" smtClean="0"/>
              <a:t>Info ei ole teaduslikult tõestatud vaid vahel suisa välja mõeldud</a:t>
            </a:r>
            <a:endParaRPr lang="et-EE" dirty="0"/>
          </a:p>
        </p:txBody>
      </p:sp>
    </p:spTree>
    <p:extLst>
      <p:ext uri="{BB962C8B-B14F-4D97-AF65-F5344CB8AC3E}">
        <p14:creationId xmlns:p14="http://schemas.microsoft.com/office/powerpoint/2010/main" val="3265485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Terviseteave internetis</a:t>
            </a:r>
            <a:endParaRPr lang="et-EE" dirty="0"/>
          </a:p>
        </p:txBody>
      </p:sp>
      <p:sp>
        <p:nvSpPr>
          <p:cNvPr id="3" name="Content Placeholder 2"/>
          <p:cNvSpPr>
            <a:spLocks noGrp="1"/>
          </p:cNvSpPr>
          <p:nvPr>
            <p:ph idx="1"/>
          </p:nvPr>
        </p:nvSpPr>
        <p:spPr/>
        <p:txBody>
          <a:bodyPr>
            <a:normAutofit fontScale="85000" lnSpcReduction="20000"/>
          </a:bodyPr>
          <a:lstStyle/>
          <a:p>
            <a:r>
              <a:rPr lang="et-EE" dirty="0" smtClean="0"/>
              <a:t>Terviseteabe tõepärasuse hindamisel tuleb lähtuda: </a:t>
            </a:r>
          </a:p>
          <a:p>
            <a:r>
              <a:rPr lang="et-EE" dirty="0" smtClean="0"/>
              <a:t>Kes on veebilehe haldaja ( kes koostab)</a:t>
            </a:r>
          </a:p>
          <a:p>
            <a:r>
              <a:rPr lang="et-EE" dirty="0"/>
              <a:t>Näiteks </a:t>
            </a:r>
            <a:r>
              <a:rPr lang="et-EE" dirty="0">
                <a:hlinkClick r:id="rId2"/>
              </a:rPr>
              <a:t>http://www.toitumine.ee</a:t>
            </a:r>
            <a:r>
              <a:rPr lang="et-EE" dirty="0" smtClean="0">
                <a:hlinkClick r:id="rId2"/>
              </a:rPr>
              <a:t>/</a:t>
            </a:r>
            <a:r>
              <a:rPr lang="et-EE" dirty="0" smtClean="0"/>
              <a:t> sisu eest vastutab Tervise Arengu Instituut</a:t>
            </a:r>
          </a:p>
          <a:p>
            <a:r>
              <a:rPr lang="et-EE" dirty="0">
                <a:hlinkClick r:id="rId3"/>
              </a:rPr>
              <a:t>http://www.amor.ee</a:t>
            </a:r>
            <a:r>
              <a:rPr lang="et-EE" dirty="0" smtClean="0">
                <a:hlinkClick r:id="rId3"/>
              </a:rPr>
              <a:t>/</a:t>
            </a:r>
            <a:r>
              <a:rPr lang="et-EE" dirty="0" smtClean="0"/>
              <a:t> sisu koostab Eesti Seksuaaltervise Liit</a:t>
            </a:r>
          </a:p>
          <a:p>
            <a:r>
              <a:rPr lang="et-EE" dirty="0" smtClean="0"/>
              <a:t>Usaldusväärsed on riigiasutused, ülikoolid, tervisevaldkonna organisatsioonid, teadusasutused ja teadusajakirjad</a:t>
            </a:r>
          </a:p>
          <a:p>
            <a:r>
              <a:rPr lang="et-EE" dirty="0" smtClean="0"/>
              <a:t>Kes on artikli autor? Mis ala spetsialist? Mida ta on veel uurinud? Mis tema kohta veel on teada?</a:t>
            </a:r>
            <a:endParaRPr lang="et-EE" dirty="0"/>
          </a:p>
          <a:p>
            <a:endParaRPr lang="et-EE" dirty="0"/>
          </a:p>
        </p:txBody>
      </p:sp>
    </p:spTree>
    <p:extLst>
      <p:ext uri="{BB962C8B-B14F-4D97-AF65-F5344CB8AC3E}">
        <p14:creationId xmlns:p14="http://schemas.microsoft.com/office/powerpoint/2010/main" val="1392796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Terviseteave internetis</a:t>
            </a:r>
            <a:endParaRPr lang="et-EE" dirty="0"/>
          </a:p>
        </p:txBody>
      </p:sp>
      <p:sp>
        <p:nvSpPr>
          <p:cNvPr id="3" name="Content Placeholder 2"/>
          <p:cNvSpPr>
            <a:spLocks noGrp="1"/>
          </p:cNvSpPr>
          <p:nvPr>
            <p:ph idx="1"/>
          </p:nvPr>
        </p:nvSpPr>
        <p:spPr/>
        <p:txBody>
          <a:bodyPr>
            <a:normAutofit fontScale="92500" lnSpcReduction="20000"/>
          </a:bodyPr>
          <a:lstStyle/>
          <a:p>
            <a:r>
              <a:rPr lang="et-EE" dirty="0" smtClean="0"/>
              <a:t>Kes on esitatud info, artikli  autorid? Kontrolli, kas need autorid on ka tegelikult olemas, tee tasutaotsing.</a:t>
            </a:r>
          </a:p>
          <a:p>
            <a:r>
              <a:rPr lang="et-EE" dirty="0" smtClean="0"/>
              <a:t>Millise eriala inimesega on tegemist?</a:t>
            </a:r>
          </a:p>
          <a:p>
            <a:r>
              <a:rPr lang="et-EE" dirty="0"/>
              <a:t>Mis ala spetsialist? Mida ta on veel uurinud? Mis tema kohta veel on teada?</a:t>
            </a:r>
          </a:p>
          <a:p>
            <a:r>
              <a:rPr lang="et-EE" dirty="0" smtClean="0"/>
              <a:t>Kas sind huvitava probleemile on samalaadseid uuringuid on veel tehtud?</a:t>
            </a:r>
          </a:p>
          <a:p>
            <a:r>
              <a:rPr lang="et-EE" dirty="0"/>
              <a:t>Millal on veebilehte viimati uuendatud?</a:t>
            </a:r>
          </a:p>
          <a:p>
            <a:r>
              <a:rPr lang="et-EE" dirty="0" smtClean="0"/>
              <a:t>Kontrolli, kas viidatud lingid töötavad. Kui mitte, siis võib teave olla aegunud.</a:t>
            </a:r>
          </a:p>
          <a:p>
            <a:endParaRPr lang="et-EE" dirty="0" smtClean="0"/>
          </a:p>
        </p:txBody>
      </p:sp>
    </p:spTree>
    <p:extLst>
      <p:ext uri="{BB962C8B-B14F-4D97-AF65-F5344CB8AC3E}">
        <p14:creationId xmlns:p14="http://schemas.microsoft.com/office/powerpoint/2010/main" val="304716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Mida uudise lugemisel silmas pidada</a:t>
            </a:r>
            <a:endParaRPr lang="et-EE" dirty="0"/>
          </a:p>
        </p:txBody>
      </p:sp>
      <p:sp>
        <p:nvSpPr>
          <p:cNvPr id="3" name="Content Placeholder 2"/>
          <p:cNvSpPr>
            <a:spLocks noGrp="1"/>
          </p:cNvSpPr>
          <p:nvPr>
            <p:ph idx="1"/>
          </p:nvPr>
        </p:nvSpPr>
        <p:spPr/>
        <p:txBody>
          <a:bodyPr>
            <a:normAutofit lnSpcReduction="10000"/>
          </a:bodyPr>
          <a:lstStyle/>
          <a:p>
            <a:r>
              <a:rPr lang="et-EE" dirty="0" smtClean="0"/>
              <a:t>Kas info näol on tegemist uuringuga v lihtsalt kellegi arvamusega?</a:t>
            </a:r>
          </a:p>
          <a:p>
            <a:r>
              <a:rPr lang="et-EE" dirty="0" smtClean="0"/>
              <a:t>Kuidas ja kellega uuring läbi viidi, kas see on üldistatav ka teistele inimestele?</a:t>
            </a:r>
          </a:p>
          <a:p>
            <a:r>
              <a:rPr lang="et-EE" dirty="0" smtClean="0"/>
              <a:t>Kelle huvides on uuring läbi viidud? Teave rahastaja kohta (ärifirmad või teadusasutus)</a:t>
            </a:r>
          </a:p>
          <a:p>
            <a:r>
              <a:rPr lang="et-EE" dirty="0" smtClean="0"/>
              <a:t>Milline oli uuringus osalejate inimeste arv?</a:t>
            </a:r>
          </a:p>
          <a:p>
            <a:r>
              <a:rPr lang="et-EE" dirty="0" smtClean="0"/>
              <a:t>Kumb on usaldusväärsem küsitlus 3-10 in või 300-1000 in?</a:t>
            </a:r>
            <a:endParaRPr lang="et-EE" dirty="0"/>
          </a:p>
        </p:txBody>
      </p:sp>
    </p:spTree>
    <p:extLst>
      <p:ext uri="{BB962C8B-B14F-4D97-AF65-F5344CB8AC3E}">
        <p14:creationId xmlns:p14="http://schemas.microsoft.com/office/powerpoint/2010/main" val="1925160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Teabe usaldusväärsus</a:t>
            </a:r>
            <a:endParaRPr lang="et-EE" dirty="0"/>
          </a:p>
        </p:txBody>
      </p:sp>
      <p:sp>
        <p:nvSpPr>
          <p:cNvPr id="3" name="Content Placeholder 2"/>
          <p:cNvSpPr>
            <a:spLocks noGrp="1"/>
          </p:cNvSpPr>
          <p:nvPr>
            <p:ph idx="1"/>
          </p:nvPr>
        </p:nvSpPr>
        <p:spPr/>
        <p:txBody>
          <a:bodyPr/>
          <a:lstStyle/>
          <a:p>
            <a:r>
              <a:rPr lang="et-EE" dirty="0">
                <a:hlinkClick r:id="rId2"/>
              </a:rPr>
              <a:t>http://</a:t>
            </a:r>
            <a:r>
              <a:rPr lang="et-EE" dirty="0" smtClean="0">
                <a:hlinkClick r:id="rId2"/>
              </a:rPr>
              <a:t>naistekas.delfi.ee/tervis/tervisliktoit/mida-soob-olumpiavoitja-hommikuks.d?id=19644973</a:t>
            </a:r>
            <a:endParaRPr lang="et-EE" dirty="0" smtClean="0"/>
          </a:p>
          <a:p>
            <a:endParaRPr lang="et-EE" dirty="0" smtClean="0"/>
          </a:p>
          <a:p>
            <a:r>
              <a:rPr lang="et-EE" dirty="0" smtClean="0"/>
              <a:t>Kõige usaldusväärsem on info, mis avaldatud teadusajakirjades ja teadus v riigiasutuste veebilehtedel</a:t>
            </a:r>
          </a:p>
          <a:p>
            <a:endParaRPr lang="et-EE" dirty="0" smtClean="0"/>
          </a:p>
          <a:p>
            <a:endParaRPr lang="et-EE" dirty="0"/>
          </a:p>
        </p:txBody>
      </p:sp>
    </p:spTree>
    <p:extLst>
      <p:ext uri="{BB962C8B-B14F-4D97-AF65-F5344CB8AC3E}">
        <p14:creationId xmlns:p14="http://schemas.microsoft.com/office/powerpoint/2010/main" val="269844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Energiajook, kas energiat andev või energiavampiir?</a:t>
            </a:r>
            <a:endParaRPr lang="et-EE" dirty="0"/>
          </a:p>
        </p:txBody>
      </p:sp>
      <p:sp>
        <p:nvSpPr>
          <p:cNvPr id="3" name="Content Placeholder 2"/>
          <p:cNvSpPr>
            <a:spLocks noGrp="1"/>
          </p:cNvSpPr>
          <p:nvPr>
            <p:ph idx="1"/>
          </p:nvPr>
        </p:nvSpPr>
        <p:spPr>
          <a:xfrm>
            <a:off x="1435608" y="1447800"/>
            <a:ext cx="7498080" cy="5293568"/>
          </a:xfrm>
        </p:spPr>
        <p:txBody>
          <a:bodyPr>
            <a:normAutofit fontScale="85000" lnSpcReduction="10000"/>
          </a:bodyPr>
          <a:lstStyle/>
          <a:p>
            <a:r>
              <a:rPr lang="et-EE" sz="2600" b="1" dirty="0" smtClean="0">
                <a:solidFill>
                  <a:srgbClr val="FF0000"/>
                </a:solidFill>
              </a:rPr>
              <a:t>OSTA ja JOO, saad energiat!</a:t>
            </a:r>
          </a:p>
          <a:p>
            <a:r>
              <a:rPr lang="et-EE" sz="1800" b="1" dirty="0" smtClean="0"/>
              <a:t>Dynamit energiajoogi ostmise kampaania reklaam  </a:t>
            </a:r>
            <a:r>
              <a:rPr lang="et-EE" sz="1800" dirty="0" smtClean="0">
                <a:hlinkClick r:id="rId2"/>
              </a:rPr>
              <a:t>http://vimeo.com/32898904</a:t>
            </a:r>
            <a:endParaRPr lang="et-EE" sz="1800" dirty="0" smtClean="0"/>
          </a:p>
          <a:p>
            <a:r>
              <a:rPr lang="et-EE" sz="1800" b="1" dirty="0" smtClean="0"/>
              <a:t>Milline energiajook</a:t>
            </a:r>
            <a:r>
              <a:rPr lang="et-EE" sz="1800" dirty="0" smtClean="0"/>
              <a:t>? </a:t>
            </a:r>
            <a:r>
              <a:rPr lang="et-EE" sz="1800" dirty="0" smtClean="0">
                <a:hlinkClick r:id="rId3"/>
              </a:rPr>
              <a:t>http://noortehaal.delfi.ee/archive/poll-milline-on-sinu-lemmik-energiajook.d?id=61228260</a:t>
            </a:r>
            <a:r>
              <a:rPr lang="et-EE" sz="1800" dirty="0" smtClean="0"/>
              <a:t>. </a:t>
            </a:r>
            <a:r>
              <a:rPr lang="et-EE" sz="1800" b="1" dirty="0" smtClean="0"/>
              <a:t>VT ka kommentaare</a:t>
            </a:r>
          </a:p>
          <a:p>
            <a:r>
              <a:rPr lang="et-EE" sz="1800" dirty="0" smtClean="0">
                <a:hlinkClick r:id="rId4"/>
              </a:rPr>
              <a:t>http://www.redbull.ee/cs/Satellite/et_EE/Red-Bull-Energy-Drink/001243012466938?pcs_c=PCS_Asset&amp;pcs_cid=1243012361617&amp;pcs_pvt=non_js_acc&amp;pcs_pvt_old=product&amp;pcs_product_id=1243012367088</a:t>
            </a:r>
            <a:endParaRPr lang="et-EE" sz="1800" dirty="0" smtClean="0"/>
          </a:p>
          <a:p>
            <a:endParaRPr lang="et-EE" sz="1800" dirty="0" smtClean="0"/>
          </a:p>
          <a:p>
            <a:r>
              <a:rPr lang="et-EE" sz="3000" b="1" dirty="0" smtClean="0">
                <a:solidFill>
                  <a:srgbClr val="FF0000"/>
                </a:solidFill>
              </a:rPr>
              <a:t>Energiajook ei anna energiat!!!</a:t>
            </a:r>
          </a:p>
          <a:p>
            <a:r>
              <a:rPr lang="et-EE" sz="1800" b="1" dirty="0" smtClean="0"/>
              <a:t>Arst.ee</a:t>
            </a:r>
            <a:r>
              <a:rPr lang="et-EE" sz="1800" dirty="0" smtClean="0"/>
              <a:t> </a:t>
            </a:r>
            <a:r>
              <a:rPr lang="et-EE" sz="1800" dirty="0" smtClean="0">
                <a:hlinkClick r:id="rId5"/>
              </a:rPr>
              <a:t>https://www.arst.ee/et/Uudised-ja-artiklid/Kuu-teemad/36496/energiajook-%C3%A2%E2%82%AC%E2%80%9C-kaasaegne-limonaad</a:t>
            </a:r>
            <a:endParaRPr lang="et-EE" sz="1800" dirty="0" smtClean="0"/>
          </a:p>
          <a:p>
            <a:r>
              <a:rPr lang="et-EE" sz="1800" dirty="0" smtClean="0">
                <a:hlinkClick r:id="rId6"/>
              </a:rPr>
              <a:t>http://www.kliinik.ee/toitumine-ja-ulekaalulisus/id-42/noustamine/question-59380</a:t>
            </a:r>
            <a:endParaRPr lang="et-EE" sz="1800" dirty="0" smtClean="0"/>
          </a:p>
          <a:p>
            <a:r>
              <a:rPr lang="et-EE" sz="1800" b="1" dirty="0" smtClean="0"/>
              <a:t>Toitumine.ee </a:t>
            </a:r>
            <a:r>
              <a:rPr lang="et-EE" sz="1800" dirty="0" smtClean="0">
                <a:hlinkClick r:id="rId7"/>
              </a:rPr>
              <a:t>http://www.toitumine.ee/energiajook-energiat-andev-jook-voi-energiavampiir/</a:t>
            </a:r>
            <a:endParaRPr lang="et-EE" sz="1800" dirty="0" smtClean="0"/>
          </a:p>
          <a:p>
            <a:pPr marL="82296" indent="0">
              <a:buNone/>
            </a:pPr>
            <a:r>
              <a:rPr lang="et-EE" sz="1800" b="1" dirty="0"/>
              <a:t>Tarbijakaitse</a:t>
            </a:r>
            <a:r>
              <a:rPr lang="et-EE" sz="1800" dirty="0"/>
              <a:t> soovitused  energiajookide reklaamile ja müümisele. </a:t>
            </a:r>
            <a:r>
              <a:rPr lang="et-EE" sz="1800" dirty="0">
                <a:hlinkClick r:id="rId8"/>
              </a:rPr>
              <a:t>http://www.terviseamet.ee/fileadmin/dok/Keskkonnatervis/toitumine/Energiajookide_reklaam_juhend.pdf</a:t>
            </a:r>
            <a:endParaRPr lang="et-EE" sz="1800" dirty="0"/>
          </a:p>
          <a:p>
            <a:pPr marL="82296" indent="0">
              <a:buNone/>
            </a:pPr>
            <a:endParaRPr lang="et-EE" sz="1800" dirty="0" smtClean="0"/>
          </a:p>
          <a:p>
            <a:r>
              <a:rPr lang="et-EE" sz="1800" dirty="0" smtClean="0">
                <a:hlinkClick r:id="rId9"/>
              </a:rPr>
              <a:t>http</a:t>
            </a:r>
            <a:r>
              <a:rPr lang="et-EE" sz="1800" dirty="0">
                <a:hlinkClick r:id="rId9"/>
              </a:rPr>
              <a:t>://perekool.nupsu.ee/6633/hea-uudis-alla-16-aastased-ei-saa-rimi-kaupluseketist-energiajooke-osta</a:t>
            </a:r>
            <a:r>
              <a:rPr lang="et-EE" sz="1800" dirty="0" smtClean="0">
                <a:hlinkClick r:id="rId9"/>
              </a:rPr>
              <a:t>/</a:t>
            </a:r>
            <a:endParaRPr lang="et-EE" sz="1800" dirty="0" smtClean="0"/>
          </a:p>
          <a:p>
            <a:endParaRPr lang="et-EE" sz="1800" dirty="0" smtClean="0"/>
          </a:p>
          <a:p>
            <a:endParaRPr lang="et-EE" sz="1800" dirty="0"/>
          </a:p>
        </p:txBody>
      </p:sp>
    </p:spTree>
    <p:extLst>
      <p:ext uri="{BB962C8B-B14F-4D97-AF65-F5344CB8AC3E}">
        <p14:creationId xmlns:p14="http://schemas.microsoft.com/office/powerpoint/2010/main" val="3898787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Rahvusvaheline kätepesu päev</a:t>
            </a:r>
            <a:endParaRPr lang="et-EE"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63688" y="2745263"/>
            <a:ext cx="5596970" cy="4112737"/>
          </a:xfrm>
        </p:spPr>
      </p:pic>
      <p:sp>
        <p:nvSpPr>
          <p:cNvPr id="3" name="TextBox 2"/>
          <p:cNvSpPr txBox="1"/>
          <p:nvPr/>
        </p:nvSpPr>
        <p:spPr>
          <a:xfrm>
            <a:off x="1619672" y="1772816"/>
            <a:ext cx="7310271" cy="1200329"/>
          </a:xfrm>
          <a:prstGeom prst="rect">
            <a:avLst/>
          </a:prstGeom>
          <a:noFill/>
        </p:spPr>
        <p:txBody>
          <a:bodyPr wrap="none" rtlCol="0">
            <a:spAutoFit/>
          </a:bodyPr>
          <a:lstStyle/>
          <a:p>
            <a:pPr marL="82296" indent="0">
              <a:buNone/>
            </a:pPr>
            <a:r>
              <a:rPr lang="et-EE" dirty="0"/>
              <a:t>Rahvusvaheline kätepesu. </a:t>
            </a:r>
            <a:r>
              <a:rPr lang="et-EE" dirty="0">
                <a:hlinkClick r:id="rId3"/>
              </a:rPr>
              <a:t>http://</a:t>
            </a:r>
            <a:r>
              <a:rPr lang="et-EE" dirty="0" smtClean="0">
                <a:hlinkClick r:id="rId3"/>
              </a:rPr>
              <a:t>etv.err.ee/index.php?05593527&amp;video=1617</a:t>
            </a:r>
            <a:endParaRPr lang="et-EE" dirty="0" smtClean="0"/>
          </a:p>
          <a:p>
            <a:pPr marL="82296" indent="0">
              <a:buNone/>
            </a:pPr>
            <a:r>
              <a:rPr lang="et-EE" dirty="0"/>
              <a:t>Jänku Juss peseb käsi </a:t>
            </a:r>
            <a:r>
              <a:rPr lang="et-EE" dirty="0">
                <a:hlinkClick r:id="rId4"/>
              </a:rPr>
              <a:t>http://www.youtube.com/watch?v=-MWIINzah3w</a:t>
            </a:r>
            <a:endParaRPr lang="et-EE" dirty="0"/>
          </a:p>
          <a:p>
            <a:pPr marL="82296" indent="0">
              <a:buNone/>
            </a:pPr>
            <a:endParaRPr lang="et-EE" dirty="0"/>
          </a:p>
          <a:p>
            <a:pPr marL="82296" indent="0">
              <a:buNone/>
            </a:pPr>
            <a:endParaRPr lang="et-EE" dirty="0"/>
          </a:p>
        </p:txBody>
      </p:sp>
    </p:spTree>
    <p:extLst>
      <p:ext uri="{BB962C8B-B14F-4D97-AF65-F5344CB8AC3E}">
        <p14:creationId xmlns:p14="http://schemas.microsoft.com/office/powerpoint/2010/main" val="9064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Kodune ülesanne</a:t>
            </a:r>
            <a:endParaRPr lang="et-EE" dirty="0"/>
          </a:p>
        </p:txBody>
      </p:sp>
      <p:sp>
        <p:nvSpPr>
          <p:cNvPr id="3" name="Content Placeholder 2"/>
          <p:cNvSpPr>
            <a:spLocks noGrp="1"/>
          </p:cNvSpPr>
          <p:nvPr>
            <p:ph idx="1"/>
          </p:nvPr>
        </p:nvSpPr>
        <p:spPr/>
        <p:txBody>
          <a:bodyPr>
            <a:normAutofit fontScale="85000" lnSpcReduction="10000"/>
          </a:bodyPr>
          <a:lstStyle/>
          <a:p>
            <a:pPr marL="82296" indent="0">
              <a:buNone/>
            </a:pPr>
            <a:r>
              <a:rPr lang="et-EE" sz="3800" b="1" dirty="0" smtClean="0"/>
              <a:t>Ülesanne 1. </a:t>
            </a:r>
          </a:p>
          <a:p>
            <a:pPr marL="82296" indent="0">
              <a:buNone/>
            </a:pPr>
            <a:r>
              <a:rPr lang="et-EE" dirty="0" smtClean="0"/>
              <a:t>Otsi </a:t>
            </a:r>
            <a:r>
              <a:rPr lang="et-EE" dirty="0" smtClean="0"/>
              <a:t>kaks terviseteemasid kajastavat veebilehte, millest üks on usaldusväärne ja teine mitte  usaldusväärne.  Põhjenda oma valikut</a:t>
            </a:r>
            <a:r>
              <a:rPr lang="et-EE" dirty="0" smtClean="0"/>
              <a:t>. </a:t>
            </a:r>
          </a:p>
          <a:p>
            <a:pPr marL="82296" indent="0">
              <a:buNone/>
            </a:pPr>
            <a:r>
              <a:rPr lang="et-EE" dirty="0" smtClean="0">
                <a:solidFill>
                  <a:srgbClr val="FF0000"/>
                </a:solidFill>
              </a:rPr>
              <a:t>Tööleht</a:t>
            </a:r>
            <a:endParaRPr lang="et-EE" dirty="0" smtClean="0">
              <a:solidFill>
                <a:srgbClr val="FF0000"/>
              </a:solidFill>
            </a:endParaRPr>
          </a:p>
          <a:p>
            <a:r>
              <a:rPr lang="et-EE" dirty="0" smtClean="0"/>
              <a:t>Analüüsi televisioonis, ajakirjades, ajalehtedes ilmunud tervisetoodete või teenuste reklaame. </a:t>
            </a:r>
          </a:p>
          <a:p>
            <a:r>
              <a:rPr lang="et-EE" dirty="0" smtClean="0"/>
              <a:t>Kellele need on mõeldud?</a:t>
            </a:r>
          </a:p>
          <a:p>
            <a:r>
              <a:rPr lang="et-EE" dirty="0" smtClean="0"/>
              <a:t>Kas tegu on sotsiaalreklaamiga või kommertsreklaamiga?</a:t>
            </a:r>
          </a:p>
          <a:p>
            <a:r>
              <a:rPr lang="et-EE" dirty="0" smtClean="0"/>
              <a:t>Mis eesmärk on sinu leitud reklaamil?</a:t>
            </a:r>
          </a:p>
          <a:p>
            <a:endParaRPr lang="et-EE" dirty="0"/>
          </a:p>
        </p:txBody>
      </p:sp>
    </p:spTree>
    <p:extLst>
      <p:ext uri="{BB962C8B-B14F-4D97-AF65-F5344CB8AC3E}">
        <p14:creationId xmlns:p14="http://schemas.microsoft.com/office/powerpoint/2010/main" val="3733788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Kodune ülesanne</a:t>
            </a:r>
            <a:endParaRPr lang="et-EE" dirty="0"/>
          </a:p>
        </p:txBody>
      </p:sp>
      <p:sp>
        <p:nvSpPr>
          <p:cNvPr id="3" name="Content Placeholder 2"/>
          <p:cNvSpPr>
            <a:spLocks noGrp="1"/>
          </p:cNvSpPr>
          <p:nvPr>
            <p:ph idx="1"/>
          </p:nvPr>
        </p:nvSpPr>
        <p:spPr/>
        <p:txBody>
          <a:bodyPr>
            <a:normAutofit lnSpcReduction="10000"/>
          </a:bodyPr>
          <a:lstStyle/>
          <a:p>
            <a:pPr marL="82296" indent="0">
              <a:buNone/>
            </a:pPr>
            <a:r>
              <a:rPr lang="et-EE" b="1" dirty="0" smtClean="0"/>
              <a:t>Ülesanne 2. </a:t>
            </a:r>
          </a:p>
          <a:p>
            <a:r>
              <a:rPr lang="et-EE" dirty="0" smtClean="0"/>
              <a:t>Analüüsi </a:t>
            </a:r>
            <a:r>
              <a:rPr lang="et-EE" dirty="0"/>
              <a:t>televisioonis, ajakirjades, ajalehtedes ilmunud tervisetoodete või teenuste reklaame. </a:t>
            </a:r>
          </a:p>
          <a:p>
            <a:r>
              <a:rPr lang="et-EE" dirty="0"/>
              <a:t>Kellele need on mõeldud?</a:t>
            </a:r>
          </a:p>
          <a:p>
            <a:r>
              <a:rPr lang="et-EE" dirty="0"/>
              <a:t>Kas tegu on sotsiaalreklaamiga või kommertsreklaamiga?</a:t>
            </a:r>
          </a:p>
          <a:p>
            <a:r>
              <a:rPr lang="et-EE" dirty="0"/>
              <a:t>Mis eesmärk on sinu leitud reklaamil?</a:t>
            </a:r>
          </a:p>
          <a:p>
            <a:pPr marL="82296" indent="0">
              <a:buNone/>
            </a:pPr>
            <a:r>
              <a:rPr lang="et-EE" dirty="0" smtClean="0">
                <a:solidFill>
                  <a:srgbClr val="FF0000"/>
                </a:solidFill>
              </a:rPr>
              <a:t>Töölehe variatsioon</a:t>
            </a:r>
            <a:endParaRPr lang="et-EE" dirty="0">
              <a:solidFill>
                <a:srgbClr val="FF0000"/>
              </a:solidFill>
            </a:endParaRPr>
          </a:p>
        </p:txBody>
      </p:sp>
    </p:spTree>
    <p:extLst>
      <p:ext uri="{BB962C8B-B14F-4D97-AF65-F5344CB8AC3E}">
        <p14:creationId xmlns:p14="http://schemas.microsoft.com/office/powerpoint/2010/main" val="208859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Markus</a:t>
            </a:r>
            <a:endParaRPr lang="et-EE" dirty="0"/>
          </a:p>
        </p:txBody>
      </p:sp>
      <p:sp>
        <p:nvSpPr>
          <p:cNvPr id="3" name="Content Placeholder 2"/>
          <p:cNvSpPr>
            <a:spLocks noGrp="1"/>
          </p:cNvSpPr>
          <p:nvPr>
            <p:ph idx="1"/>
          </p:nvPr>
        </p:nvSpPr>
        <p:spPr/>
        <p:txBody>
          <a:bodyPr>
            <a:normAutofit fontScale="85000" lnSpcReduction="10000"/>
          </a:bodyPr>
          <a:lstStyle/>
          <a:p>
            <a:r>
              <a:rPr lang="et-EE" dirty="0" smtClean="0"/>
              <a:t>Markuse treener oli talle selgitanud, et heade tulemuste saavutamiseks ei piisa üksnes treenimisest, oluline on ka tervislik toitumine. </a:t>
            </a:r>
          </a:p>
          <a:p>
            <a:r>
              <a:rPr lang="et-EE" dirty="0" smtClean="0"/>
              <a:t>Markus oli kuulnud toitumisest inimeseõpetuse tunnis ja kodus vanematelt. Viimasel ajal oli ta saanud infot toitumise kohta ka veebilehtedelt ja telesaadetest ning reklaamidest. </a:t>
            </a:r>
          </a:p>
          <a:p>
            <a:r>
              <a:rPr lang="et-EE" dirty="0" smtClean="0"/>
              <a:t>Ühes reklaamis väideti, et toidulisandite tarbimine  on sportlasetele oluline, kuid ühes telesaates just hoiatati, et noored neid ei tarbiks. </a:t>
            </a:r>
          </a:p>
          <a:p>
            <a:r>
              <a:rPr lang="et-EE" dirty="0" smtClean="0"/>
              <a:t>Markus ei tea enam, mida uskuda, mida mitte?</a:t>
            </a:r>
            <a:endParaRPr lang="et-EE" dirty="0"/>
          </a:p>
        </p:txBody>
      </p:sp>
    </p:spTree>
    <p:extLst>
      <p:ext uri="{BB962C8B-B14F-4D97-AF65-F5344CB8AC3E}">
        <p14:creationId xmlns:p14="http://schemas.microsoft.com/office/powerpoint/2010/main" val="89853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Reklaam, terviseinfo</a:t>
            </a:r>
            <a:endParaRPr lang="et-EE" dirty="0"/>
          </a:p>
        </p:txBody>
      </p:sp>
      <p:sp>
        <p:nvSpPr>
          <p:cNvPr id="3" name="Content Placeholder 2"/>
          <p:cNvSpPr>
            <a:spLocks noGrp="1"/>
          </p:cNvSpPr>
          <p:nvPr>
            <p:ph idx="1"/>
          </p:nvPr>
        </p:nvSpPr>
        <p:spPr>
          <a:xfrm>
            <a:off x="1435608" y="1196752"/>
            <a:ext cx="7498080" cy="5661248"/>
          </a:xfrm>
        </p:spPr>
        <p:txBody>
          <a:bodyPr>
            <a:normAutofit fontScale="47500" lnSpcReduction="20000"/>
          </a:bodyPr>
          <a:lstStyle/>
          <a:p>
            <a:r>
              <a:rPr lang="et-EE" sz="3400" dirty="0" smtClean="0">
                <a:hlinkClick r:id="rId2"/>
              </a:rPr>
              <a:t>http://cherry.femme.ee/tonalin-vahvin-cla</a:t>
            </a:r>
            <a:endParaRPr lang="et-EE" sz="3400" dirty="0" smtClean="0"/>
          </a:p>
          <a:p>
            <a:r>
              <a:rPr lang="et-EE" sz="3400" dirty="0" smtClean="0">
                <a:hlinkClick r:id="rId3"/>
              </a:rPr>
              <a:t>http://www.flatbellyprogram.com/et/be/index.html#tabs-1</a:t>
            </a:r>
            <a:endParaRPr lang="et-EE" sz="3400" dirty="0"/>
          </a:p>
          <a:p>
            <a:r>
              <a:rPr lang="et-EE" sz="3400" dirty="0" smtClean="0">
                <a:hlinkClick r:id="rId4"/>
              </a:rPr>
              <a:t>http://www.alkoinfo.ee/</a:t>
            </a:r>
            <a:endParaRPr lang="et-EE" sz="3400" dirty="0" smtClean="0"/>
          </a:p>
          <a:p>
            <a:r>
              <a:rPr lang="et-EE" sz="3400" dirty="0" smtClean="0">
                <a:hlinkClick r:id="rId5"/>
              </a:rPr>
              <a:t>http://www.kirss.net/index.php?option=com_content&amp;view=article&amp;id=296:punane-vein-infarkti-vastu&amp;catid=34:ilujatervis&amp;Itemid=54</a:t>
            </a:r>
            <a:endParaRPr lang="et-EE" sz="3400" dirty="0" smtClean="0"/>
          </a:p>
          <a:p>
            <a:pPr marL="82296" indent="0">
              <a:buNone/>
            </a:pPr>
            <a:r>
              <a:rPr lang="et-EE" sz="3400" dirty="0" smtClean="0">
                <a:hlinkClick r:id="rId6"/>
              </a:rPr>
              <a:t>http://www.ohtuleht.ee/82370</a:t>
            </a:r>
            <a:endParaRPr lang="et-EE" sz="3400" dirty="0" smtClean="0"/>
          </a:p>
          <a:p>
            <a:pPr marL="82296" indent="0">
              <a:buNone/>
            </a:pPr>
            <a:r>
              <a:rPr lang="et-EE" sz="3400" dirty="0">
                <a:hlinkClick r:id="rId7"/>
              </a:rPr>
              <a:t>http://</a:t>
            </a:r>
            <a:r>
              <a:rPr lang="et-EE" sz="3400" dirty="0" smtClean="0">
                <a:hlinkClick r:id="rId7"/>
              </a:rPr>
              <a:t>www.toitumine.ee/kampaania/tervislikviis/aktsioon.html</a:t>
            </a:r>
            <a:endParaRPr lang="et-EE" sz="3400" dirty="0" smtClean="0"/>
          </a:p>
          <a:p>
            <a:pPr marL="82296" indent="0">
              <a:buNone/>
            </a:pPr>
            <a:r>
              <a:rPr lang="et-EE" sz="3400" dirty="0">
                <a:hlinkClick r:id="rId8"/>
              </a:rPr>
              <a:t>http://www.toitumine.ee/kampaania/tervislikviis</a:t>
            </a:r>
            <a:r>
              <a:rPr lang="et-EE" sz="3400" dirty="0" smtClean="0">
                <a:hlinkClick r:id="rId8"/>
              </a:rPr>
              <a:t>/</a:t>
            </a:r>
            <a:endParaRPr lang="et-EE" sz="3400" dirty="0" smtClean="0"/>
          </a:p>
          <a:p>
            <a:pPr marL="82296" indent="0">
              <a:buNone/>
            </a:pPr>
            <a:r>
              <a:rPr lang="et-EE" sz="3400" dirty="0">
                <a:hlinkClick r:id="rId9"/>
              </a:rPr>
              <a:t>http://</a:t>
            </a:r>
            <a:r>
              <a:rPr lang="et-EE" sz="3400" dirty="0" smtClean="0">
                <a:hlinkClick r:id="rId9"/>
              </a:rPr>
              <a:t>www.redbull.ee/cs/Satellite/et_EE/Red-Bull-Energy-Drink/001243012466938</a:t>
            </a:r>
            <a:endParaRPr lang="et-EE" sz="3400" dirty="0" smtClean="0"/>
          </a:p>
          <a:p>
            <a:pPr marL="82296" indent="0">
              <a:buNone/>
            </a:pPr>
            <a:r>
              <a:rPr lang="et-EE" sz="3400" dirty="0">
                <a:hlinkClick r:id="rId10"/>
              </a:rPr>
              <a:t>https://www.arst.ee/et/Uudised-ja-artiklid/Kuu-teemad/36496/energiajook-%</a:t>
            </a:r>
            <a:r>
              <a:rPr lang="et-EE" sz="3400" dirty="0" smtClean="0">
                <a:hlinkClick r:id="rId10"/>
              </a:rPr>
              <a:t>C3%A2%E2%82%AC%E2%80%9C-kaasaegne-limonaad</a:t>
            </a:r>
            <a:endParaRPr lang="et-EE" sz="3400" dirty="0" smtClean="0"/>
          </a:p>
          <a:p>
            <a:pPr marL="82296" indent="0">
              <a:buNone/>
            </a:pPr>
            <a:r>
              <a:rPr lang="et-EE" sz="3400" dirty="0">
                <a:hlinkClick r:id="rId11"/>
              </a:rPr>
              <a:t>http://</a:t>
            </a:r>
            <a:r>
              <a:rPr lang="et-EE" sz="3400" dirty="0" smtClean="0">
                <a:hlinkClick r:id="rId11"/>
              </a:rPr>
              <a:t>www.terviseinfo.ee/et/blogi/1577-energiajook-energiat-andev-jook-voi-energiavampiir</a:t>
            </a:r>
            <a:endParaRPr lang="et-EE" sz="3400" dirty="0" smtClean="0"/>
          </a:p>
          <a:p>
            <a:pPr marL="82296" indent="0">
              <a:buNone/>
            </a:pPr>
            <a:r>
              <a:rPr lang="et-EE" sz="3400" dirty="0">
                <a:hlinkClick r:id="rId12"/>
              </a:rPr>
              <a:t>http://www.facebook.com/media/set/?set=a.491528834191956.114588.168364326508410&amp;type=1#!/</a:t>
            </a:r>
            <a:r>
              <a:rPr lang="et-EE" sz="3400" dirty="0" smtClean="0">
                <a:hlinkClick r:id="rId12"/>
              </a:rPr>
              <a:t>photo.php?fbid=491528880858618&amp;set=a.491528834191956.114588.168364326508410&amp;type=1&amp;theater</a:t>
            </a:r>
            <a:endParaRPr lang="et-EE" sz="3400" dirty="0" smtClean="0"/>
          </a:p>
          <a:p>
            <a:pPr marL="82296" indent="0">
              <a:buNone/>
            </a:pPr>
            <a:r>
              <a:rPr lang="et-EE" sz="3400" dirty="0">
                <a:hlinkClick r:id="rId13"/>
              </a:rPr>
              <a:t>http://www.hambaarst.ee/videod/35971</a:t>
            </a:r>
            <a:r>
              <a:rPr lang="et-EE" sz="3400" dirty="0" smtClean="0">
                <a:hlinkClick r:id="rId13"/>
              </a:rPr>
              <a:t>/</a:t>
            </a:r>
            <a:endParaRPr lang="et-EE" sz="3400" dirty="0" smtClean="0"/>
          </a:p>
          <a:p>
            <a:pPr marL="82296" indent="0">
              <a:buNone/>
            </a:pPr>
            <a:endParaRPr lang="et-EE" sz="3400" dirty="0" smtClean="0"/>
          </a:p>
          <a:p>
            <a:pPr marL="82296" indent="0">
              <a:buNone/>
            </a:pPr>
            <a:r>
              <a:rPr lang="et-EE" sz="3400" dirty="0" smtClean="0"/>
              <a:t>Video </a:t>
            </a:r>
            <a:r>
              <a:rPr lang="et-EE" sz="3400" dirty="0"/>
              <a:t>Gripi vastu! </a:t>
            </a:r>
            <a:r>
              <a:rPr lang="et-EE" sz="3400" dirty="0">
                <a:hlinkClick r:id="rId14"/>
              </a:rPr>
              <a:t>http://</a:t>
            </a:r>
            <a:r>
              <a:rPr lang="et-EE" sz="3400" dirty="0" smtClean="0">
                <a:hlinkClick r:id="rId14"/>
              </a:rPr>
              <a:t>www.youtube.com/watch?v=d0K2wXPuyhM&amp;feature=plcp</a:t>
            </a:r>
            <a:endParaRPr lang="et-EE" sz="3400" dirty="0" smtClean="0"/>
          </a:p>
          <a:p>
            <a:pPr marL="82296" indent="0">
              <a:buNone/>
            </a:pPr>
            <a:r>
              <a:rPr lang="et-EE" sz="3400" dirty="0"/>
              <a:t>Hambaniidi kasutamine ja kondoom. </a:t>
            </a:r>
            <a:r>
              <a:rPr lang="et-EE" sz="3400" dirty="0">
                <a:hlinkClick r:id="rId15"/>
              </a:rPr>
              <a:t>http://</a:t>
            </a:r>
            <a:r>
              <a:rPr lang="et-EE" sz="3400" dirty="0" smtClean="0">
                <a:hlinkClick r:id="rId15"/>
              </a:rPr>
              <a:t>kanal2.ee/vaatasaateid/vaatasaateid/Heeringas-Veenuse-olal?videoid=6164</a:t>
            </a:r>
            <a:endParaRPr lang="et-EE" sz="3400" dirty="0" smtClean="0"/>
          </a:p>
          <a:p>
            <a:pPr marL="82296" indent="0">
              <a:buNone/>
            </a:pPr>
            <a:endParaRPr lang="et-EE" dirty="0" smtClean="0"/>
          </a:p>
          <a:p>
            <a:pPr marL="82296" indent="0">
              <a:buNone/>
            </a:pPr>
            <a:endParaRPr lang="et-EE" dirty="0" smtClean="0"/>
          </a:p>
          <a:p>
            <a:pPr marL="82296" indent="0">
              <a:buNone/>
            </a:pPr>
            <a:endParaRPr lang="et-EE" dirty="0" smtClean="0"/>
          </a:p>
          <a:p>
            <a:pPr marL="82296" indent="0">
              <a:buNone/>
            </a:pPr>
            <a:endParaRPr lang="et-EE" dirty="0" smtClean="0"/>
          </a:p>
          <a:p>
            <a:pPr marL="82296" indent="0">
              <a:buNone/>
            </a:pPr>
            <a:endParaRPr lang="et-EE" dirty="0" smtClean="0"/>
          </a:p>
          <a:p>
            <a:endParaRPr lang="et-EE" dirty="0" smtClean="0"/>
          </a:p>
          <a:p>
            <a:endParaRPr lang="et-EE" dirty="0"/>
          </a:p>
        </p:txBody>
      </p:sp>
    </p:spTree>
    <p:extLst>
      <p:ext uri="{BB962C8B-B14F-4D97-AF65-F5344CB8AC3E}">
        <p14:creationId xmlns:p14="http://schemas.microsoft.com/office/powerpoint/2010/main" val="2682486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Allikad</a:t>
            </a:r>
            <a:endParaRPr lang="et-EE" dirty="0"/>
          </a:p>
        </p:txBody>
      </p:sp>
      <p:sp>
        <p:nvSpPr>
          <p:cNvPr id="3" name="Content Placeholder 2"/>
          <p:cNvSpPr>
            <a:spLocks noGrp="1"/>
          </p:cNvSpPr>
          <p:nvPr>
            <p:ph idx="1"/>
          </p:nvPr>
        </p:nvSpPr>
        <p:spPr/>
        <p:txBody>
          <a:bodyPr>
            <a:normAutofit fontScale="55000" lnSpcReduction="20000"/>
          </a:bodyPr>
          <a:lstStyle/>
          <a:p>
            <a:r>
              <a:rPr lang="et-EE" dirty="0">
                <a:hlinkClick r:id="rId2"/>
              </a:rPr>
              <a:t>http://www.amor.ee</a:t>
            </a:r>
            <a:r>
              <a:rPr lang="et-EE" dirty="0" smtClean="0">
                <a:hlinkClick r:id="rId2"/>
              </a:rPr>
              <a:t>/</a:t>
            </a:r>
            <a:endParaRPr lang="et-EE" dirty="0" smtClean="0"/>
          </a:p>
          <a:p>
            <a:r>
              <a:rPr lang="et-EE" dirty="0">
                <a:hlinkClick r:id="rId3"/>
              </a:rPr>
              <a:t>http://www.terviseamet.ee</a:t>
            </a:r>
            <a:r>
              <a:rPr lang="et-EE" dirty="0" smtClean="0">
                <a:hlinkClick r:id="rId3"/>
              </a:rPr>
              <a:t>/</a:t>
            </a:r>
            <a:endParaRPr lang="et-EE" dirty="0" smtClean="0"/>
          </a:p>
          <a:p>
            <a:r>
              <a:rPr lang="et-EE" dirty="0">
                <a:hlinkClick r:id="rId4"/>
              </a:rPr>
              <a:t>http://www.tai.ee</a:t>
            </a:r>
            <a:r>
              <a:rPr lang="et-EE" dirty="0" smtClean="0">
                <a:hlinkClick r:id="rId4"/>
              </a:rPr>
              <a:t>/</a:t>
            </a:r>
            <a:endParaRPr lang="et-EE" dirty="0" smtClean="0"/>
          </a:p>
          <a:p>
            <a:endParaRPr lang="et-EE" dirty="0"/>
          </a:p>
          <a:p>
            <a:r>
              <a:rPr lang="et-EE" dirty="0" smtClean="0">
                <a:hlinkClick r:id="rId5"/>
              </a:rPr>
              <a:t>http</a:t>
            </a:r>
            <a:r>
              <a:rPr lang="et-EE" dirty="0">
                <a:hlinkClick r:id="rId5"/>
              </a:rPr>
              <a:t>://www.terviseinfo.ee</a:t>
            </a:r>
            <a:r>
              <a:rPr lang="et-EE" dirty="0" smtClean="0">
                <a:hlinkClick r:id="rId5"/>
              </a:rPr>
              <a:t>/</a:t>
            </a:r>
            <a:endParaRPr lang="et-EE" dirty="0" smtClean="0"/>
          </a:p>
          <a:p>
            <a:r>
              <a:rPr lang="et-EE" dirty="0">
                <a:hlinkClick r:id="rId6"/>
              </a:rPr>
              <a:t>http://www.toitumine.ee</a:t>
            </a:r>
            <a:r>
              <a:rPr lang="et-EE" dirty="0" smtClean="0">
                <a:hlinkClick r:id="rId6"/>
              </a:rPr>
              <a:t>/</a:t>
            </a:r>
            <a:endParaRPr lang="et-EE" dirty="0" smtClean="0"/>
          </a:p>
          <a:p>
            <a:r>
              <a:rPr lang="et-EE" dirty="0">
                <a:hlinkClick r:id="rId7"/>
              </a:rPr>
              <a:t>http://www.ampser.ee</a:t>
            </a:r>
            <a:r>
              <a:rPr lang="et-EE" dirty="0" smtClean="0">
                <a:hlinkClick r:id="rId7"/>
              </a:rPr>
              <a:t>/</a:t>
            </a:r>
            <a:endParaRPr lang="et-EE" dirty="0" smtClean="0"/>
          </a:p>
          <a:p>
            <a:r>
              <a:rPr lang="et-EE" dirty="0">
                <a:hlinkClick r:id="rId8"/>
              </a:rPr>
              <a:t>http://www.narko.ee</a:t>
            </a:r>
            <a:r>
              <a:rPr lang="et-EE" dirty="0" smtClean="0">
                <a:hlinkClick r:id="rId8"/>
              </a:rPr>
              <a:t>/</a:t>
            </a:r>
            <a:endParaRPr lang="et-EE" dirty="0" smtClean="0"/>
          </a:p>
          <a:p>
            <a:r>
              <a:rPr lang="et-EE" dirty="0">
                <a:hlinkClick r:id="rId9"/>
              </a:rPr>
              <a:t>http://lepo.it.da.ut.ee/~pedaste/tubakas</a:t>
            </a:r>
            <a:r>
              <a:rPr lang="et-EE" dirty="0" smtClean="0">
                <a:hlinkClick r:id="rId9"/>
              </a:rPr>
              <a:t>/</a:t>
            </a:r>
            <a:endParaRPr lang="et-EE" dirty="0" smtClean="0"/>
          </a:p>
          <a:p>
            <a:r>
              <a:rPr lang="et-EE" dirty="0">
                <a:hlinkClick r:id="rId10"/>
              </a:rPr>
              <a:t>http://www.eestiarst.ee</a:t>
            </a:r>
            <a:r>
              <a:rPr lang="et-EE" dirty="0" smtClean="0">
                <a:hlinkClick r:id="rId10"/>
              </a:rPr>
              <a:t>/</a:t>
            </a:r>
            <a:endParaRPr lang="et-EE" dirty="0" smtClean="0"/>
          </a:p>
          <a:p>
            <a:r>
              <a:rPr lang="et-EE" dirty="0">
                <a:hlinkClick r:id="rId11"/>
              </a:rPr>
              <a:t>http://www.kliinik.ee</a:t>
            </a:r>
            <a:r>
              <a:rPr lang="et-EE" dirty="0" smtClean="0">
                <a:hlinkClick r:id="rId11"/>
              </a:rPr>
              <a:t>/</a:t>
            </a:r>
            <a:endParaRPr lang="et-EE" dirty="0" smtClean="0"/>
          </a:p>
          <a:p>
            <a:r>
              <a:rPr lang="et-EE" dirty="0">
                <a:hlinkClick r:id="rId12"/>
              </a:rPr>
              <a:t>http://</a:t>
            </a:r>
            <a:r>
              <a:rPr lang="et-EE" dirty="0" smtClean="0">
                <a:hlinkClick r:id="rId12"/>
              </a:rPr>
              <a:t>www.gripp.ee/index.php?id=38</a:t>
            </a:r>
            <a:endParaRPr lang="et-EE" dirty="0" smtClean="0"/>
          </a:p>
          <a:p>
            <a:r>
              <a:rPr lang="et-EE" dirty="0">
                <a:hlinkClick r:id="rId13"/>
              </a:rPr>
              <a:t>http://www.hiv.ee</a:t>
            </a:r>
            <a:r>
              <a:rPr lang="et-EE" dirty="0" smtClean="0">
                <a:hlinkClick r:id="rId13"/>
              </a:rPr>
              <a:t>/</a:t>
            </a:r>
            <a:endParaRPr lang="et-EE" dirty="0" smtClean="0"/>
          </a:p>
          <a:p>
            <a:pPr marL="82296" indent="0">
              <a:buNone/>
            </a:pPr>
            <a:r>
              <a:rPr lang="et-EE" dirty="0" smtClean="0">
                <a:hlinkClick r:id="rId14"/>
              </a:rPr>
              <a:t>http</a:t>
            </a:r>
            <a:r>
              <a:rPr lang="et-EE" dirty="0">
                <a:hlinkClick r:id="rId14"/>
              </a:rPr>
              <a:t>://www.inimene.ee</a:t>
            </a:r>
            <a:r>
              <a:rPr lang="et-EE" dirty="0" smtClean="0">
                <a:hlinkClick r:id="rId14"/>
              </a:rPr>
              <a:t>/</a:t>
            </a:r>
            <a:endParaRPr lang="et-EE" dirty="0" smtClean="0"/>
          </a:p>
          <a:p>
            <a:pPr marL="82296" indent="0">
              <a:buNone/>
            </a:pPr>
            <a:r>
              <a:rPr lang="et-EE" dirty="0">
                <a:hlinkClick r:id="rId15"/>
              </a:rPr>
              <a:t>http://www.puuk.ee/?</a:t>
            </a:r>
            <a:r>
              <a:rPr lang="et-EE" dirty="0" smtClean="0">
                <a:hlinkClick r:id="rId15"/>
              </a:rPr>
              <a:t>content=8</a:t>
            </a:r>
            <a:endParaRPr lang="et-EE" dirty="0" smtClean="0"/>
          </a:p>
          <a:p>
            <a:pPr marL="82296" indent="0">
              <a:buNone/>
            </a:pPr>
            <a:endParaRPr lang="et-EE" dirty="0" smtClean="0"/>
          </a:p>
          <a:p>
            <a:endParaRPr lang="et-EE" dirty="0"/>
          </a:p>
        </p:txBody>
      </p:sp>
    </p:spTree>
    <p:extLst>
      <p:ext uri="{BB962C8B-B14F-4D97-AF65-F5344CB8AC3E}">
        <p14:creationId xmlns:p14="http://schemas.microsoft.com/office/powerpoint/2010/main" val="12352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Tiina</a:t>
            </a:r>
            <a:endParaRPr lang="et-EE" dirty="0"/>
          </a:p>
        </p:txBody>
      </p:sp>
      <p:sp>
        <p:nvSpPr>
          <p:cNvPr id="3" name="Content Placeholder 2"/>
          <p:cNvSpPr>
            <a:spLocks noGrp="1"/>
          </p:cNvSpPr>
          <p:nvPr>
            <p:ph idx="1"/>
          </p:nvPr>
        </p:nvSpPr>
        <p:spPr/>
        <p:txBody>
          <a:bodyPr/>
          <a:lstStyle/>
          <a:p>
            <a:r>
              <a:rPr lang="et-EE" dirty="0"/>
              <a:t>Tiina luges naisteajakirja </a:t>
            </a:r>
            <a:r>
              <a:rPr lang="et-EE" dirty="0" smtClean="0"/>
              <a:t>foorumit naine24.ee, kus kirjeldati ühe tüdruku lugu, kes oli rasestunud hoolimata sellest, et kasutas rasestusmisvastaseid pille. Tiina oli nõutu. Kas tõesti võib juhtuda, et rasestusmisvastased hormoontabletid ei kaitse rasestumise eest?</a:t>
            </a:r>
            <a:endParaRPr lang="et-EE" dirty="0"/>
          </a:p>
        </p:txBody>
      </p:sp>
    </p:spTree>
    <p:extLst>
      <p:ext uri="{BB962C8B-B14F-4D97-AF65-F5344CB8AC3E}">
        <p14:creationId xmlns:p14="http://schemas.microsoft.com/office/powerpoint/2010/main" val="3274592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Kaspar</a:t>
            </a:r>
            <a:endParaRPr lang="et-EE" dirty="0"/>
          </a:p>
        </p:txBody>
      </p:sp>
      <p:sp>
        <p:nvSpPr>
          <p:cNvPr id="3" name="Content Placeholder 2"/>
          <p:cNvSpPr>
            <a:spLocks noGrp="1"/>
          </p:cNvSpPr>
          <p:nvPr>
            <p:ph idx="1"/>
          </p:nvPr>
        </p:nvSpPr>
        <p:spPr/>
        <p:txBody>
          <a:bodyPr>
            <a:normAutofit lnSpcReduction="10000"/>
          </a:bodyPr>
          <a:lstStyle/>
          <a:p>
            <a:r>
              <a:rPr lang="et-EE" dirty="0" smtClean="0"/>
              <a:t>Kaspar oli mures, miks tema türduk teda äkki vältima hakkas. Kaspar tahaks nüüd midagi ette võtta, et nende suhe Sigritiga siiski püsima jääks ja tüdruk teda maha ei jätaks. </a:t>
            </a:r>
          </a:p>
          <a:p>
            <a:r>
              <a:rPr lang="et-EE" dirty="0" smtClean="0"/>
              <a:t>Ta oli kuulnud sõbralt, et on olemas internetinõustamise foorum amor.ee, kus saaks oma mure kohta nõu küsida.</a:t>
            </a:r>
          </a:p>
          <a:p>
            <a:r>
              <a:rPr lang="et-EE" dirty="0" smtClean="0"/>
              <a:t>Ta kirjutaski sinna ja rõõmustas, et sai oma probleemile hea lahenduse.</a:t>
            </a:r>
            <a:endParaRPr lang="et-EE" dirty="0"/>
          </a:p>
        </p:txBody>
      </p:sp>
    </p:spTree>
    <p:extLst>
      <p:ext uri="{BB962C8B-B14F-4D97-AF65-F5344CB8AC3E}">
        <p14:creationId xmlns:p14="http://schemas.microsoft.com/office/powerpoint/2010/main" val="280934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Veronika</a:t>
            </a:r>
            <a:endParaRPr lang="et-EE" dirty="0"/>
          </a:p>
        </p:txBody>
      </p:sp>
      <p:sp>
        <p:nvSpPr>
          <p:cNvPr id="3" name="Content Placeholder 2"/>
          <p:cNvSpPr>
            <a:spLocks noGrp="1"/>
          </p:cNvSpPr>
          <p:nvPr>
            <p:ph idx="1"/>
          </p:nvPr>
        </p:nvSpPr>
        <p:spPr/>
        <p:txBody>
          <a:bodyPr>
            <a:normAutofit fontScale="92500"/>
          </a:bodyPr>
          <a:lstStyle/>
          <a:p>
            <a:r>
              <a:rPr lang="et-EE" dirty="0" smtClean="0"/>
              <a:t>Veronika on väga mures ja ei taha enam kooli minnagi. Tema ilus näonahk on muutunud äkki väga vinniliseks, mida tüdruk väga häbeneb.  Ta kardab, et teda hakatakse sellepärast norima. Ta ei tea, kust abi otsida. Õhtulehe nõuandeveerus soovitati keelduda šokolaadist ja muust magusast. Telekas jälle öeldi, et magusast loobumine ei kaota vinne vaid tuleb pöörduda nahaarsti poole. </a:t>
            </a:r>
          </a:p>
          <a:p>
            <a:r>
              <a:rPr lang="et-EE" dirty="0" smtClean="0"/>
              <a:t>Veronika ei tea, mida uskuda.</a:t>
            </a:r>
            <a:endParaRPr lang="et-EE" dirty="0"/>
          </a:p>
        </p:txBody>
      </p:sp>
    </p:spTree>
    <p:extLst>
      <p:ext uri="{BB962C8B-B14F-4D97-AF65-F5344CB8AC3E}">
        <p14:creationId xmlns:p14="http://schemas.microsoft.com/office/powerpoint/2010/main" val="154436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Mariann</a:t>
            </a:r>
            <a:endParaRPr lang="et-EE" dirty="0"/>
          </a:p>
        </p:txBody>
      </p:sp>
      <p:sp>
        <p:nvSpPr>
          <p:cNvPr id="3" name="Content Placeholder 2"/>
          <p:cNvSpPr>
            <a:spLocks noGrp="1"/>
          </p:cNvSpPr>
          <p:nvPr>
            <p:ph idx="1"/>
          </p:nvPr>
        </p:nvSpPr>
        <p:spPr/>
        <p:txBody>
          <a:bodyPr/>
          <a:lstStyle/>
          <a:p>
            <a:r>
              <a:rPr lang="et-EE" dirty="0" smtClean="0"/>
              <a:t>Mariann tahab lõpupeo ajaks mõned kilod kehakaalus alla võtta, sest ta kardab, et näib muidu pildi peal paks. Ta lugesinternetist ja ka  Naistelehest, et toidulisandite tabletid pidid kiirelt aitama kaalu langetada. </a:t>
            </a:r>
          </a:p>
          <a:p>
            <a:r>
              <a:rPr lang="et-EE" dirty="0" smtClean="0"/>
              <a:t>Ta ei tea, kas peaks nõuannet järgima ja tabletid ostma?</a:t>
            </a:r>
          </a:p>
          <a:p>
            <a:endParaRPr lang="et-E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5085184"/>
            <a:ext cx="2141634" cy="1648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544970" y="6274186"/>
            <a:ext cx="2571538" cy="646331"/>
          </a:xfrm>
          <a:prstGeom prst="rect">
            <a:avLst/>
          </a:prstGeom>
          <a:noFill/>
        </p:spPr>
        <p:txBody>
          <a:bodyPr wrap="none" rtlCol="0">
            <a:spAutoFit/>
          </a:bodyPr>
          <a:lstStyle/>
          <a:p>
            <a:r>
              <a:rPr lang="et-EE" sz="1000" dirty="0">
                <a:hlinkClick r:id="rId3"/>
              </a:rPr>
              <a:t>http://naistemaailm.ee/tervis/ole_terve/35CB</a:t>
            </a:r>
            <a:r>
              <a:rPr lang="et-EE" dirty="0" smtClean="0">
                <a:hlinkClick r:id="rId3"/>
              </a:rPr>
              <a:t>/</a:t>
            </a:r>
            <a:endParaRPr lang="et-EE" dirty="0" smtClean="0"/>
          </a:p>
          <a:p>
            <a:endParaRPr lang="et-EE" dirty="0"/>
          </a:p>
        </p:txBody>
      </p:sp>
    </p:spTree>
    <p:extLst>
      <p:ext uri="{BB962C8B-B14F-4D97-AF65-F5344CB8AC3E}">
        <p14:creationId xmlns:p14="http://schemas.microsoft.com/office/powerpoint/2010/main" val="691840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Mille põhjal hinnata teabe usaldusväärsust?</a:t>
            </a:r>
            <a:endParaRPr lang="et-EE" dirty="0"/>
          </a:p>
        </p:txBody>
      </p:sp>
      <p:sp>
        <p:nvSpPr>
          <p:cNvPr id="3" name="Content Placeholder 2"/>
          <p:cNvSpPr>
            <a:spLocks noGrp="1"/>
          </p:cNvSpPr>
          <p:nvPr>
            <p:ph idx="1"/>
          </p:nvPr>
        </p:nvSpPr>
        <p:spPr/>
        <p:txBody>
          <a:bodyPr/>
          <a:lstStyle/>
          <a:p>
            <a:r>
              <a:rPr lang="et-EE" dirty="0" smtClean="0"/>
              <a:t>Milline teave on usaldusväärne?</a:t>
            </a:r>
          </a:p>
          <a:p>
            <a:r>
              <a:rPr lang="et-EE" dirty="0" smtClean="0"/>
              <a:t>Keda või mida siis uskuda?</a:t>
            </a:r>
          </a:p>
          <a:p>
            <a:endParaRPr lang="et-EE" dirty="0"/>
          </a:p>
        </p:txBody>
      </p:sp>
      <p:pic>
        <p:nvPicPr>
          <p:cNvPr id="4" name="Picture 6" descr="http://www.ttw.ee/admin/upload/images/TPLUSS_oktoob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8773" y="3787892"/>
            <a:ext cx="2008455" cy="27083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Ravimine bioenergiaga. Enesetervendam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5295" y="3648905"/>
            <a:ext cx="1581833" cy="240204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Esmaabi käsiraamat">
            <a:hlinkClick r:id="rId4" tooltip="Esmaabi käsiraama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0272" y="2955403"/>
            <a:ext cx="1400175" cy="20097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268773" y="6050947"/>
            <a:ext cx="2286000" cy="492443"/>
          </a:xfrm>
          <a:prstGeom prst="rect">
            <a:avLst/>
          </a:prstGeom>
        </p:spPr>
        <p:txBody>
          <a:bodyPr wrap="square">
            <a:spAutoFit/>
          </a:bodyPr>
          <a:lstStyle/>
          <a:p>
            <a:r>
              <a:rPr lang="et-EE" sz="800" dirty="0">
                <a:hlinkClick r:id="rId6"/>
              </a:rPr>
              <a:t>ninjaportaal.blogspot.com/2011_01_30_archive.htm</a:t>
            </a:r>
            <a:r>
              <a:rPr lang="et-EE" dirty="0">
                <a:hlinkClick r:id="rId6"/>
              </a:rPr>
              <a:t>l</a:t>
            </a:r>
            <a:endParaRPr lang="et-EE" dirty="0"/>
          </a:p>
        </p:txBody>
      </p:sp>
      <p:sp>
        <p:nvSpPr>
          <p:cNvPr id="8" name="Rectangle 7"/>
          <p:cNvSpPr/>
          <p:nvPr/>
        </p:nvSpPr>
        <p:spPr>
          <a:xfrm>
            <a:off x="4875295" y="5558505"/>
            <a:ext cx="1421904" cy="400110"/>
          </a:xfrm>
          <a:prstGeom prst="rect">
            <a:avLst/>
          </a:prstGeom>
        </p:spPr>
        <p:txBody>
          <a:bodyPr wrap="square">
            <a:spAutoFit/>
          </a:bodyPr>
          <a:lstStyle/>
          <a:p>
            <a:r>
              <a:rPr lang="et-EE" sz="500" dirty="0">
                <a:hlinkClick r:id="rId7"/>
              </a:rPr>
              <a:t>www.vanaraamat.ee/Meditsiin-tervishoid/Alternatiivmeditsiin/Ravimine-bioenergiaga-Enesetervendamine-b8919-t75.html</a:t>
            </a:r>
            <a:endParaRPr lang="et-EE" sz="500" dirty="0"/>
          </a:p>
        </p:txBody>
      </p:sp>
    </p:spTree>
    <p:extLst>
      <p:ext uri="{BB962C8B-B14F-4D97-AF65-F5344CB8AC3E}">
        <p14:creationId xmlns:p14="http://schemas.microsoft.com/office/powerpoint/2010/main" val="280768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Milline teave on usaldusväärne?</a:t>
            </a:r>
            <a:endParaRPr lang="et-EE" dirty="0"/>
          </a:p>
        </p:txBody>
      </p:sp>
      <p:sp>
        <p:nvSpPr>
          <p:cNvPr id="3" name="Content Placeholder 2"/>
          <p:cNvSpPr>
            <a:spLocks noGrp="1"/>
          </p:cNvSpPr>
          <p:nvPr>
            <p:ph idx="1"/>
          </p:nvPr>
        </p:nvSpPr>
        <p:spPr/>
        <p:txBody>
          <a:bodyPr/>
          <a:lstStyle/>
          <a:p>
            <a:r>
              <a:rPr lang="et-EE" dirty="0" smtClean="0"/>
              <a:t>Naisteajakirjad või teadusajakirjad?</a:t>
            </a:r>
          </a:p>
          <a:p>
            <a:r>
              <a:rPr lang="et-EE" dirty="0" smtClean="0"/>
              <a:t>Õhtuleht või Postimees?</a:t>
            </a:r>
          </a:p>
          <a:p>
            <a:r>
              <a:rPr lang="et-EE" dirty="0" smtClean="0"/>
              <a:t>Millised veebiportaalid?</a:t>
            </a:r>
          </a:p>
          <a:p>
            <a:r>
              <a:rPr lang="et-EE" dirty="0" smtClean="0"/>
              <a:t>Millised reklaamid?</a:t>
            </a:r>
          </a:p>
          <a:p>
            <a:pPr marL="82296" indent="0">
              <a:buNone/>
            </a:pPr>
            <a:r>
              <a:rPr lang="et-EE" sz="2400" dirty="0" smtClean="0"/>
              <a:t>Kliinik.ee</a:t>
            </a:r>
          </a:p>
          <a:p>
            <a:endParaRPr lang="et-EE"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2587" y="3332201"/>
            <a:ext cx="21621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076056" y="6211669"/>
            <a:ext cx="1707519" cy="646331"/>
          </a:xfrm>
          <a:prstGeom prst="rect">
            <a:avLst/>
          </a:prstGeom>
          <a:noFill/>
        </p:spPr>
        <p:txBody>
          <a:bodyPr wrap="none" rtlCol="0">
            <a:spAutoFit/>
          </a:bodyPr>
          <a:lstStyle/>
          <a:p>
            <a:r>
              <a:rPr lang="et-EE" sz="900" dirty="0">
                <a:hlinkClick r:id="rId4"/>
              </a:rPr>
              <a:t>http://</a:t>
            </a:r>
            <a:r>
              <a:rPr lang="et-EE" sz="900" dirty="0" smtClean="0">
                <a:hlinkClick r:id="rId4"/>
              </a:rPr>
              <a:t>www.ohtuleht.ee/34824</a:t>
            </a:r>
            <a:r>
              <a:rPr lang="et-EE" dirty="0" smtClean="0">
                <a:hlinkClick r:id="rId4"/>
              </a:rPr>
              <a:t>8</a:t>
            </a:r>
            <a:endParaRPr lang="et-EE" dirty="0" smtClean="0"/>
          </a:p>
          <a:p>
            <a:endParaRPr lang="et-EE" dirty="0"/>
          </a:p>
        </p:txBody>
      </p:sp>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4856299"/>
            <a:ext cx="3477530" cy="1698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79512" y="6304001"/>
            <a:ext cx="6891758" cy="461665"/>
          </a:xfrm>
          <a:prstGeom prst="rect">
            <a:avLst/>
          </a:prstGeom>
          <a:noFill/>
        </p:spPr>
        <p:txBody>
          <a:bodyPr wrap="none" rtlCol="0">
            <a:spAutoFit/>
          </a:bodyPr>
          <a:lstStyle/>
          <a:p>
            <a:r>
              <a:rPr lang="et-EE" sz="1200" dirty="0">
                <a:hlinkClick r:id="rId6"/>
              </a:rPr>
              <a:t>http://</a:t>
            </a:r>
            <a:r>
              <a:rPr lang="et-EE" sz="1200" dirty="0" smtClean="0">
                <a:hlinkClick r:id="rId6"/>
              </a:rPr>
              <a:t>www.kliinik.ee/teemalehed/tervisliktoitumine/aid-26797/Tagli-Pitsi%3A-pealesunnitud-soolased-valikud</a:t>
            </a:r>
            <a:endParaRPr lang="et-EE" sz="1200" dirty="0" smtClean="0"/>
          </a:p>
          <a:p>
            <a:endParaRPr lang="et-EE" sz="1200" dirty="0"/>
          </a:p>
        </p:txBody>
      </p:sp>
      <p:sp>
        <p:nvSpPr>
          <p:cNvPr id="6" name="Rectangle 5"/>
          <p:cNvSpPr/>
          <p:nvPr/>
        </p:nvSpPr>
        <p:spPr>
          <a:xfrm>
            <a:off x="6748606" y="5869472"/>
            <a:ext cx="1816523" cy="400110"/>
          </a:xfrm>
          <a:prstGeom prst="rect">
            <a:avLst/>
          </a:prstGeom>
        </p:spPr>
        <p:txBody>
          <a:bodyPr wrap="none">
            <a:spAutoFit/>
          </a:bodyPr>
          <a:lstStyle/>
          <a:p>
            <a:r>
              <a:rPr lang="et-EE" sz="1000" dirty="0">
                <a:hlinkClick r:id="rId4"/>
              </a:rPr>
              <a:t>http://</a:t>
            </a:r>
            <a:r>
              <a:rPr lang="et-EE" sz="1000" dirty="0" smtClean="0">
                <a:hlinkClick r:id="rId4"/>
              </a:rPr>
              <a:t>www.ohtuleht.ee/348248</a:t>
            </a:r>
            <a:endParaRPr lang="et-EE" sz="1000" dirty="0" smtClean="0"/>
          </a:p>
          <a:p>
            <a:endParaRPr lang="et-EE" sz="1000" dirty="0"/>
          </a:p>
        </p:txBody>
      </p:sp>
    </p:spTree>
    <p:extLst>
      <p:ext uri="{BB962C8B-B14F-4D97-AF65-F5344CB8AC3E}">
        <p14:creationId xmlns:p14="http://schemas.microsoft.com/office/powerpoint/2010/main" val="254732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Milline teave on usaldusväärne?</a:t>
            </a:r>
            <a:endParaRPr lang="et-EE" dirty="0"/>
          </a:p>
        </p:txBody>
      </p:sp>
      <p:sp>
        <p:nvSpPr>
          <p:cNvPr id="3" name="Content Placeholder 2"/>
          <p:cNvSpPr>
            <a:spLocks noGrp="1"/>
          </p:cNvSpPr>
          <p:nvPr>
            <p:ph idx="1"/>
          </p:nvPr>
        </p:nvSpPr>
        <p:spPr/>
        <p:txBody>
          <a:bodyPr/>
          <a:lstStyle/>
          <a:p>
            <a:pPr marL="82296" indent="0">
              <a:buNone/>
            </a:pPr>
            <a:endParaRPr lang="et-EE" sz="2000" dirty="0"/>
          </a:p>
          <a:p>
            <a:pPr marL="82296" indent="0">
              <a:buNone/>
            </a:pPr>
            <a:endParaRPr lang="et-EE" sz="2000" dirty="0" smtClean="0"/>
          </a:p>
          <a:p>
            <a:pPr marL="82296" indent="0">
              <a:buNone/>
            </a:pPr>
            <a:r>
              <a:rPr lang="et-EE" dirty="0" smtClean="0"/>
              <a:t>Puu- ja köögiviljade kampaania</a:t>
            </a:r>
          </a:p>
          <a:p>
            <a:pPr marL="82296" indent="0">
              <a:buNone/>
            </a:pPr>
            <a:r>
              <a:rPr lang="et-EE" sz="1600" dirty="0">
                <a:hlinkClick r:id="rId2"/>
              </a:rPr>
              <a:t>http://</a:t>
            </a:r>
            <a:r>
              <a:rPr lang="et-EE" sz="1600" dirty="0" smtClean="0">
                <a:hlinkClick r:id="rId2"/>
              </a:rPr>
              <a:t>www.youtube.com/watch?v=3FHZE1mDLAs&amp;feature=player_embedded</a:t>
            </a:r>
            <a:endParaRPr lang="et-EE" sz="1600" dirty="0" smtClean="0"/>
          </a:p>
          <a:p>
            <a:pPr marL="82296" indent="0">
              <a:buNone/>
            </a:pPr>
            <a:endParaRPr lang="et-EE" dirty="0"/>
          </a:p>
          <a:p>
            <a:pPr marL="82296" indent="0">
              <a:buNone/>
            </a:pPr>
            <a:r>
              <a:rPr lang="et-EE" dirty="0" smtClean="0"/>
              <a:t>Vaimne tervis</a:t>
            </a:r>
          </a:p>
          <a:p>
            <a:pPr marL="82296" indent="0">
              <a:buNone/>
            </a:pPr>
            <a:endParaRPr lang="et-EE" dirty="0"/>
          </a:p>
          <a:p>
            <a:pPr marL="82296" indent="0">
              <a:buNone/>
            </a:pPr>
            <a:endParaRPr lang="et-EE" dirty="0" smtClean="0"/>
          </a:p>
          <a:p>
            <a:pPr marL="82296" indent="0">
              <a:buNone/>
            </a:pPr>
            <a:r>
              <a:rPr lang="et-EE" sz="1800" dirty="0">
                <a:hlinkClick r:id="rId3"/>
              </a:rPr>
              <a:t>http://</a:t>
            </a:r>
            <a:r>
              <a:rPr lang="et-EE" sz="1800" dirty="0" smtClean="0">
                <a:hlinkClick r:id="rId3"/>
              </a:rPr>
              <a:t>www.youtube.com/watch?v=CXNxONElZ2A&amp;feature=related</a:t>
            </a:r>
            <a:endParaRPr lang="et-EE" sz="1800" dirty="0" smtClean="0"/>
          </a:p>
          <a:p>
            <a:pPr marL="82296" indent="0">
              <a:buNone/>
            </a:pPr>
            <a:endParaRPr lang="et-EE" dirty="0" smtClean="0"/>
          </a:p>
          <a:p>
            <a:endParaRPr lang="et-EE" dirty="0"/>
          </a:p>
        </p:txBody>
      </p:sp>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268760"/>
            <a:ext cx="4067175"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4437112"/>
            <a:ext cx="2505075"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0664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224</TotalTime>
  <Words>1002</Words>
  <Application>Microsoft Office PowerPoint</Application>
  <PresentationFormat>On-screen Show (4:3)</PresentationFormat>
  <Paragraphs>159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Tervisealased teabeallikad</vt:lpstr>
      <vt:lpstr>Markus</vt:lpstr>
      <vt:lpstr>Tiina</vt:lpstr>
      <vt:lpstr>Kaspar</vt:lpstr>
      <vt:lpstr>Veronika</vt:lpstr>
      <vt:lpstr>Mariann</vt:lpstr>
      <vt:lpstr>Mille põhjal hinnata teabe usaldusväärsust?</vt:lpstr>
      <vt:lpstr>Milline teave on usaldusväärne?</vt:lpstr>
      <vt:lpstr>Milline teave on usaldusväärne?</vt:lpstr>
      <vt:lpstr>Milline teave on usaldusväärne?</vt:lpstr>
      <vt:lpstr>Milline teave on usaldusväärne?</vt:lpstr>
      <vt:lpstr>Terviseteave internetis</vt:lpstr>
      <vt:lpstr>Terviseteave internetis</vt:lpstr>
      <vt:lpstr>Mida uudise lugemisel silmas pidada</vt:lpstr>
      <vt:lpstr>Teabe usaldusväärsus</vt:lpstr>
      <vt:lpstr>Energiajook, kas energiat andev või energiavampiir?</vt:lpstr>
      <vt:lpstr>Rahvusvaheline kätepesu päev</vt:lpstr>
      <vt:lpstr>Kodune ülesanne</vt:lpstr>
      <vt:lpstr>Kodune ülesanne</vt:lpstr>
      <vt:lpstr>Reklaam, terviseinfo</vt:lpstr>
      <vt:lpstr>Allikad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Tervisealased teabeallikad</dc:title>
  <dc:creator>eva.p</dc:creator>
  <cp:lastModifiedBy>eva.p</cp:lastModifiedBy>
  <cp:revision>32</cp:revision>
  <dcterms:created xsi:type="dcterms:W3CDTF">2012-10-03T17:45:56Z</dcterms:created>
  <dcterms:modified xsi:type="dcterms:W3CDTF">2012-10-10T17:16:16Z</dcterms:modified>
</cp:coreProperties>
</file>